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69" r:id="rId3"/>
    <p:sldId id="268" r:id="rId4"/>
    <p:sldId id="267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14" r:id="rId27"/>
    <p:sldId id="285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315" r:id="rId37"/>
    <p:sldId id="316" r:id="rId38"/>
    <p:sldId id="295" r:id="rId39"/>
    <p:sldId id="301" r:id="rId40"/>
    <p:sldId id="302" r:id="rId41"/>
    <p:sldId id="303" r:id="rId42"/>
    <p:sldId id="317" r:id="rId43"/>
    <p:sldId id="311" r:id="rId44"/>
    <p:sldId id="304" r:id="rId45"/>
    <p:sldId id="312" r:id="rId46"/>
    <p:sldId id="305" r:id="rId47"/>
    <p:sldId id="306" r:id="rId48"/>
    <p:sldId id="307" r:id="rId49"/>
    <p:sldId id="308" r:id="rId50"/>
    <p:sldId id="309" r:id="rId51"/>
    <p:sldId id="310" r:id="rId52"/>
    <p:sldId id="296" r:id="rId53"/>
    <p:sldId id="297" r:id="rId54"/>
    <p:sldId id="298" r:id="rId55"/>
    <p:sldId id="299" r:id="rId56"/>
    <p:sldId id="318" r:id="rId57"/>
    <p:sldId id="300" r:id="rId58"/>
    <p:sldId id="313" r:id="rId5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7" autoAdjust="0"/>
    <p:restoredTop sz="95268" autoAdjust="0"/>
  </p:normalViewPr>
  <p:slideViewPr>
    <p:cSldViewPr snapToGrid="0">
      <p:cViewPr varScale="1">
        <p:scale>
          <a:sx n="75" d="100"/>
          <a:sy n="75" d="100"/>
        </p:scale>
        <p:origin x="67" y="21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21EF5-4E22-47B4-A564-1EAC9B2884D7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044C3-9562-4F14-9D60-23ABE7A9DF9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95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044C3-9562-4F14-9D60-23ABE7A9DF9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70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2C00-EF82-4E7E-AE2C-532D8C346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4C733-BE5F-4759-ACC5-689E2E20D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C9D09-2E4A-40F1-B827-01C1A0FA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C29AD-8F89-472A-B55C-4FC1C890BD1B}" type="datetime1">
              <a:rPr lang="pt-BR" smtClean="0"/>
              <a:t>28/11/2019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9433-23CE-4737-A4C5-B612C0EA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5F2E9-FDF6-4136-8A41-E028E3FE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04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B968-2881-413C-9708-C348D0CCD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AEDE8-431D-4A59-98CF-F38B86C75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397B4-4CA0-44E4-9ED2-2FBEE4B3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3AFEE-4E43-4D28-AC61-EB4626F5036C}" type="datetime1">
              <a:rPr lang="pt-BR" smtClean="0"/>
              <a:t>28/11/2019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57334-49C4-4CAC-8BAD-D268FC5A1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E600E-9237-411C-8335-A440C24A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99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996E5-7482-4D81-868B-03FE160F5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85F3A-B187-4A61-B1F2-0F2A6D861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F6F82-3752-41E7-8BBA-292EE91A1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CB13B-0C09-4D16-AEEE-EB4273B7D5F3}" type="datetime1">
              <a:rPr lang="pt-BR" smtClean="0"/>
              <a:t>28/11/2019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9632C-165F-43C9-8838-8A687C939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B3F07-6F61-4EBC-8699-CFBC5728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11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E103-08E8-4299-9CFF-A603DED2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2011-27E8-4645-9D5B-9F98EF79E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3D787-384D-44F4-83D3-0C91DDC16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3AA41-E2FD-4242-9062-9FC765BE516C}" type="datetime1">
              <a:rPr lang="pt-BR" smtClean="0"/>
              <a:t>28/11/2019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CA6F-32D1-45C3-BF83-2F595CF7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F3633-07BA-4E10-9D0E-EA71E051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03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F43C-7B27-4165-B3A3-1EB76120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32BAB-EA54-4676-9C4D-6A2449E1D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3C01C-2D32-457C-B7DB-114509E0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AFE0A-1D9F-49C5-AC79-D9C3E16CFABF}" type="datetime1">
              <a:rPr lang="pt-BR" smtClean="0"/>
              <a:t>28/11/2019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2937E-DCE3-4A2D-90C0-2B95744D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CB557-162C-45DB-AAAC-5DE44C0D8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20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AF95-D463-4CFA-B64D-5B9FFCB8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978E-9F54-4E0B-AB7A-AD8B4AD26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B4B80-B53C-4B25-BB68-20DDE9E39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474B8-691A-4641-BC69-4EBCB7D6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A25F1-C1FE-4042-A944-499662FCCBD4}" type="datetime1">
              <a:rPr lang="pt-BR" smtClean="0"/>
              <a:t>28/11/2019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64F05-BEA6-493C-BA1B-D962B4CC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FEB0F-A572-41AC-BD84-A3FCF829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30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261D-74F4-43FE-BC9A-D27AD1B8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17D00-6E58-4BA1-8569-0EADA4124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0E75A-8029-4596-AB5F-7EF115C1E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92CD-101E-4931-8FC6-6EA5B6781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C0F31-8579-4478-A3EE-F090F91F0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9A1C25-44A5-4364-9954-B0F472A1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D1F6-6E6A-4E14-9623-5CB284B8B5C5}" type="datetime1">
              <a:rPr lang="pt-BR" smtClean="0"/>
              <a:t>28/11/2019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3B26F-3519-4E53-8A96-434A1278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176B4-9DAD-4425-A016-01F48801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5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67EC-A35C-4116-A73E-7D98308C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409E3-FE86-4F76-A0AD-B5F184D2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296E-20E5-4426-974A-B43C5F091CF6}" type="datetime1">
              <a:rPr lang="pt-BR" smtClean="0"/>
              <a:t>28/11/2019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BE4E7-B1CD-4C2D-859B-ABCB4447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4C12-063C-43B2-B8EF-380124FD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13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D10B9-2D3C-463A-ACA0-B17D8F52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81FF-2789-4D09-B05C-B1028EBFD3F1}" type="datetime1">
              <a:rPr lang="pt-BR" smtClean="0"/>
              <a:t>28/11/2019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9D5A0-BE74-44C2-86BE-B38F4CBF0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E21DD-6999-44D3-8C3C-921C6994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512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C76C-9389-42DC-AAB8-375E9C7D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25B0-25B8-4768-B2B2-CEA18BCF1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A9DF5-7965-41E1-8CAE-B84BA4DBE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D8437-71E8-4902-A36D-FC8B7D08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3654-1296-429D-998A-9BC47132FF41}" type="datetime1">
              <a:rPr lang="pt-BR" smtClean="0"/>
              <a:t>28/11/2019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9452F-ACCB-4A7E-927B-12E041C4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A5264-8C9A-4E28-906E-2FE23780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2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7269-8D3C-43CA-A6F9-AFECB95D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E65E3-EA36-4E6F-94CE-87D854283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C02A3-7490-410A-AE56-AA92D715B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D4334-EAD9-4EEC-B034-F86EC3AB7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3BEB-0549-4A86-9932-19DF7CABBCDF}" type="datetime1">
              <a:rPr lang="pt-BR" smtClean="0"/>
              <a:t>28/11/2019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463D6-E47F-429D-96C7-95F27511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56C4F-DD75-4A94-A910-A9B6F9DF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13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4160D-BEE7-4F21-A127-7F2AF284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92C91-5D3F-48A9-9B60-8DF24E7CA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37F76-F4DA-4772-9082-06A570851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872A2-0AFB-433D-BAF0-366014638D29}" type="datetime1">
              <a:rPr lang="pt-BR" smtClean="0"/>
              <a:t>28/11/2019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914BA-6D2F-4ACA-BFAD-7BF0005D1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426D0-B1E0-4423-8B54-AA82D7344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83489-0FD9-4273-B2B9-A8A56628C67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://deeplearning.net/software/theano_versions/dev/tutorial/conv_arithmetic.html" TargetMode="Externa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76E9-9D2F-4FFC-B988-811004EF6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i="1" dirty="0"/>
              <a:t>Deep Generative Models</a:t>
            </a:r>
            <a:br>
              <a:rPr lang="pt-BR" i="1" dirty="0"/>
            </a:br>
            <a:r>
              <a:rPr lang="pt-BR" dirty="0"/>
              <a:t>Capítulo 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E2D6F-C411-472C-9A0D-C3D4AA363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7300" y="4687888"/>
            <a:ext cx="2847975" cy="1655762"/>
          </a:xfrm>
        </p:spPr>
        <p:txBody>
          <a:bodyPr/>
          <a:lstStyle/>
          <a:p>
            <a:r>
              <a:rPr lang="pt-BR" dirty="0"/>
              <a:t>Capítulo 20</a:t>
            </a:r>
          </a:p>
          <a:p>
            <a:r>
              <a:rPr lang="pt-BR" dirty="0"/>
              <a:t>Gabriel Buginga </a:t>
            </a:r>
          </a:p>
          <a:p>
            <a:r>
              <a:rPr lang="pt-BR" dirty="0"/>
              <a:t>PESC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DE497-59A6-400B-80D2-152BF73F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20.2 Restricted Boltzmann Machines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15CE9-CCBE-4147-9E9C-2C38327F7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636877" cy="4351338"/>
              </a:xfrm>
            </p:spPr>
            <p:txBody>
              <a:bodyPr>
                <a:normAutofit/>
              </a:bodyPr>
              <a:lstStyle/>
              <a:p>
                <a:r>
                  <a:rPr lang="pt-BR" b="1" dirty="0"/>
                  <a:t>Treinamento: </a:t>
                </a:r>
                <a:r>
                  <a:rPr lang="pt-BR" dirty="0"/>
                  <a:t>a RBM permite cálculo e diferenciação eficiente de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e amostras MCMC eficientes na forma de amostragem de </a:t>
                </a:r>
                <a:r>
                  <a:rPr lang="pt-BR" b="1" dirty="0"/>
                  <a:t>Gibbs em bloco</a:t>
                </a:r>
                <a:r>
                  <a:rPr lang="pt-BR" dirty="0"/>
                  <a:t>. </a:t>
                </a:r>
              </a:p>
              <a:p>
                <a:r>
                  <a:rPr lang="pt-BR" dirty="0"/>
                  <a:t>Portanto qualquer técnica  do Capítulo 18 para modelos com função partição intratáveis pode ser usado:</a:t>
                </a:r>
              </a:p>
              <a:p>
                <a:pPr lvl="1"/>
                <a:r>
                  <a:rPr lang="pt-BR" sz="2800" i="1" dirty="0"/>
                  <a:t>Constrastive Divergence</a:t>
                </a:r>
              </a:p>
              <a:p>
                <a:pPr lvl="1"/>
                <a:r>
                  <a:rPr lang="pt-BR" sz="2800" i="1" dirty="0"/>
                  <a:t>Stochastic Maximum Likelihood</a:t>
                </a:r>
              </a:p>
              <a:p>
                <a:pPr lvl="1"/>
                <a:r>
                  <a:rPr lang="pt-BR" sz="2800" i="1" dirty="0"/>
                  <a:t>Ratio Matching</a:t>
                </a:r>
              </a:p>
              <a:p>
                <a:pPr lvl="1"/>
                <a:r>
                  <a:rPr lang="pt-BR" sz="2800" dirty="0"/>
                  <a:t>Etc…</a:t>
                </a:r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15CE9-CCBE-4147-9E9C-2C38327F7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636877" cy="4351338"/>
              </a:xfrm>
              <a:blipFill>
                <a:blip r:embed="rId2"/>
                <a:stretch>
                  <a:fillRect l="-1200" t="-2241" r="-8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B513AFB-1BC7-4A28-A2C0-C95DCB4F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511" y="3876611"/>
            <a:ext cx="4357873" cy="288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9556211" y="4034909"/>
            <a:ext cx="81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RBM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F4EC6-14B2-4DF2-B754-9A057276C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762" y="766763"/>
            <a:ext cx="1104900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D0D622-3F6E-4401-BAFE-899E6EBA3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137" y="1539939"/>
            <a:ext cx="1152525" cy="628650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CC2C5CCB-1FEA-40AC-8721-04D1EEA55E3C}"/>
              </a:ext>
            </a:extLst>
          </p:cNvPr>
          <p:cNvSpPr/>
          <p:nvPr/>
        </p:nvSpPr>
        <p:spPr>
          <a:xfrm>
            <a:off x="8875986" y="1050369"/>
            <a:ext cx="873434" cy="1054328"/>
          </a:xfrm>
          <a:prstGeom prst="curvedRightArrow">
            <a:avLst>
              <a:gd name="adj1" fmla="val 17664"/>
              <a:gd name="adj2" fmla="val 4909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C931F802-5DBC-4D3B-AC3E-71ED73455FE9}"/>
              </a:ext>
            </a:extLst>
          </p:cNvPr>
          <p:cNvSpPr/>
          <p:nvPr/>
        </p:nvSpPr>
        <p:spPr>
          <a:xfrm rot="10800000">
            <a:off x="10949425" y="978352"/>
            <a:ext cx="873434" cy="1054328"/>
          </a:xfrm>
          <a:prstGeom prst="curvedRightArrow">
            <a:avLst>
              <a:gd name="adj1" fmla="val 17664"/>
              <a:gd name="adj2" fmla="val 4909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066BB8A-D566-4475-8260-44EA81A3A8A5}"/>
              </a:ext>
            </a:extLst>
          </p:cNvPr>
          <p:cNvCxnSpPr>
            <a:cxnSpLocks/>
          </p:cNvCxnSpPr>
          <p:nvPr/>
        </p:nvCxnSpPr>
        <p:spPr>
          <a:xfrm flipV="1">
            <a:off x="6361386" y="2217108"/>
            <a:ext cx="4114800" cy="648394"/>
          </a:xfrm>
          <a:prstGeom prst="curvedConnector3">
            <a:avLst>
              <a:gd name="adj1" fmla="val 1011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CCCFFD8-2535-4B3E-9779-4BD784C6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1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20.3 Deep Belief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36877" cy="4351338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9731209" y="6081990"/>
            <a:ext cx="81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DBN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0621A-89D4-49D8-8B1D-DB747E24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584" y="2804169"/>
            <a:ext cx="3569904" cy="32778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73CFE24-3C2D-462F-8515-49D413BFB2F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836230" cy="5105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Em 2006, iniciou a renascença do aprendizado profundo mostrando que modelos profundos podem ser otimizados e obter resultados melhores que modelos SVM+kernel. Porém hoje não são tão utilizados mesmo fora do paradigma generativo.</a:t>
            </a:r>
          </a:p>
          <a:p>
            <a:r>
              <a:rPr lang="pt-BR" sz="2400" dirty="0"/>
              <a:t>Possuem várias camadas latentes com variáveis tipicamente binárias e uma camada visível binária ou real.</a:t>
            </a:r>
          </a:p>
          <a:p>
            <a:r>
              <a:rPr lang="pt-BR" sz="2400" dirty="0"/>
              <a:t> Conexões :</a:t>
            </a:r>
          </a:p>
          <a:p>
            <a:pPr lvl="1"/>
            <a:r>
              <a:rPr lang="pt-BR" sz="2000" dirty="0"/>
              <a:t>camadas superiores são não-direcionadas </a:t>
            </a:r>
          </a:p>
          <a:p>
            <a:pPr lvl="1"/>
            <a:r>
              <a:rPr lang="pt-BR" sz="2000" dirty="0"/>
              <a:t>todas as outras apontam para a visível.</a:t>
            </a:r>
          </a:p>
          <a:p>
            <a:r>
              <a:rPr lang="pt-BR" sz="2400" dirty="0"/>
              <a:t>Note que uma DBN com apenas uma camada é uma RBM (</a:t>
            </a:r>
            <a:r>
              <a:rPr lang="pt-BR" sz="2400" i="1" dirty="0"/>
              <a:t>Restricted Boltzmann Machine</a:t>
            </a:r>
            <a:r>
              <a:rPr lang="pt-BR" sz="2400" dirty="0"/>
              <a:t>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11</a:t>
            </a:fld>
            <a:endParaRPr lang="pt-B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3DE932-98CA-4DE0-8786-AC52FE10293B}"/>
              </a:ext>
            </a:extLst>
          </p:cNvPr>
          <p:cNvCxnSpPr/>
          <p:nvPr/>
        </p:nvCxnSpPr>
        <p:spPr>
          <a:xfrm flipV="1">
            <a:off x="5984421" y="3804557"/>
            <a:ext cx="2955472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C02D3B-7057-4AA0-A277-915A48EC8D9F}"/>
              </a:ext>
            </a:extLst>
          </p:cNvPr>
          <p:cNvCxnSpPr/>
          <p:nvPr/>
        </p:nvCxnSpPr>
        <p:spPr>
          <a:xfrm flipV="1">
            <a:off x="5698671" y="5094514"/>
            <a:ext cx="3077936" cy="555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6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20.3 Deep Belief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15CE9-CCBE-4147-9E9C-2C38327F7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165842" cy="730963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/>
                  <a:t>Seja uma DBN com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pt-BR" sz="2000" dirty="0"/>
                  <a:t> camadas possuindo matrizes de peso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pt-BR" sz="2000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000" dirty="0"/>
                  <a:t>, e bias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000" dirty="0"/>
                  <a:t>,…,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000" dirty="0"/>
                  <a:t>, a distribuição representada por essa DBN é:</a:t>
                </a:r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  <a:p>
                <a:endParaRPr lang="pt-BR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15CE9-CCBE-4147-9E9C-2C38327F7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165842" cy="730963"/>
              </a:xfrm>
              <a:blipFill>
                <a:blip r:embed="rId2"/>
                <a:stretch>
                  <a:fillRect l="-672" t="-6667" r="-597" b="-58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10483948" y="2619255"/>
            <a:ext cx="75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DBN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0621A-89D4-49D8-8B1D-DB747E24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6" y="39829"/>
            <a:ext cx="2656114" cy="24387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12</a:t>
            </a:fld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DE3A7-12F9-4EFC-A4B8-EAE41AAD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662" y="2722208"/>
            <a:ext cx="8086725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BA100-3793-4D6B-9C44-FABA12215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25" y="4467026"/>
            <a:ext cx="8591550" cy="1457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A7ADE-2D9A-4EAD-8213-4A525827A3E5}"/>
              </a:ext>
            </a:extLst>
          </p:cNvPr>
          <p:cNvSpPr txBox="1"/>
          <p:nvPr/>
        </p:nvSpPr>
        <p:spPr>
          <a:xfrm>
            <a:off x="349074" y="2884817"/>
            <a:ext cx="1484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Relação  não-direcionada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7A7B0-666F-42C7-9FC6-2F84174BC79A}"/>
              </a:ext>
            </a:extLst>
          </p:cNvPr>
          <p:cNvSpPr txBox="1"/>
          <p:nvPr/>
        </p:nvSpPr>
        <p:spPr>
          <a:xfrm>
            <a:off x="349074" y="4427183"/>
            <a:ext cx="1517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Relação  direcionada das demais camadas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59699-3806-42DE-921C-CB228A1B567A}"/>
              </a:ext>
            </a:extLst>
          </p:cNvPr>
          <p:cNvCxnSpPr/>
          <p:nvPr/>
        </p:nvCxnSpPr>
        <p:spPr>
          <a:xfrm>
            <a:off x="3937518" y="3429000"/>
            <a:ext cx="737119" cy="49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1DBE10-6B25-47EB-AA9A-8C9607AC892C}"/>
              </a:ext>
            </a:extLst>
          </p:cNvPr>
          <p:cNvSpPr txBox="1"/>
          <p:nvPr/>
        </p:nvSpPr>
        <p:spPr>
          <a:xfrm>
            <a:off x="4674637" y="3693758"/>
            <a:ext cx="315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Note que a função de partição é implícita e não depende de 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8A03C7-B8E4-4795-A5F0-29BFF4A15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1" y="5964194"/>
            <a:ext cx="4352925" cy="73342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F7B9EDB-2296-4229-9195-E7D8C6E987FF}"/>
              </a:ext>
            </a:extLst>
          </p:cNvPr>
          <p:cNvSpPr/>
          <p:nvPr/>
        </p:nvSpPr>
        <p:spPr>
          <a:xfrm>
            <a:off x="3144416" y="5467739"/>
            <a:ext cx="615821" cy="28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EC383B-6A3F-4A60-9E3F-51C8DBEA57B5}"/>
              </a:ext>
            </a:extLst>
          </p:cNvPr>
          <p:cNvSpPr txBox="1"/>
          <p:nvPr/>
        </p:nvSpPr>
        <p:spPr>
          <a:xfrm>
            <a:off x="1585014" y="5358993"/>
            <a:ext cx="162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Camada visível binária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C09823F-BEA9-4EC1-8EDE-E6D799BD0B3F}"/>
              </a:ext>
            </a:extLst>
          </p:cNvPr>
          <p:cNvSpPr/>
          <p:nvPr/>
        </p:nvSpPr>
        <p:spPr>
          <a:xfrm>
            <a:off x="3144416" y="6173940"/>
            <a:ext cx="615821" cy="289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615E44-0218-46A7-B00B-AE06DC5B2D86}"/>
              </a:ext>
            </a:extLst>
          </p:cNvPr>
          <p:cNvSpPr txBox="1"/>
          <p:nvPr/>
        </p:nvSpPr>
        <p:spPr>
          <a:xfrm>
            <a:off x="1538106" y="6016587"/>
            <a:ext cx="162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Camada visível contínua</a:t>
            </a:r>
          </a:p>
        </p:txBody>
      </p:sp>
    </p:spTree>
    <p:extLst>
      <p:ext uri="{BB962C8B-B14F-4D97-AF65-F5344CB8AC3E}">
        <p14:creationId xmlns:p14="http://schemas.microsoft.com/office/powerpoint/2010/main" val="423863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  <p:bldP spid="20" grpId="0" animBg="1"/>
      <p:bldP spid="21" grpId="0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20.3 Deep Belief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5842" cy="4006008"/>
          </a:xfrm>
        </p:spPr>
        <p:txBody>
          <a:bodyPr>
            <a:normAutofit/>
          </a:bodyPr>
          <a:lstStyle/>
          <a:p>
            <a:r>
              <a:rPr lang="pt-BR" sz="2400" u="sng" dirty="0"/>
              <a:t>Gerando amostras</a:t>
            </a:r>
            <a:r>
              <a:rPr lang="pt-BR" sz="2400" dirty="0"/>
              <a:t>: amotragem de Gibbs nas duas camadas superiores e amostragem ancestral até a camada visível.</a:t>
            </a:r>
          </a:p>
          <a:p>
            <a:r>
              <a:rPr lang="pt-BR" sz="2400" u="sng" dirty="0"/>
              <a:t>Inferência</a:t>
            </a:r>
            <a:r>
              <a:rPr lang="pt-BR" sz="2400" dirty="0"/>
              <a:t>: intratável pelas ligações direcionais (“</a:t>
            </a:r>
            <a:r>
              <a:rPr lang="pt-BR" sz="2400" i="1" dirty="0"/>
              <a:t>explaining away effect</a:t>
            </a:r>
            <a:r>
              <a:rPr lang="pt-BR" sz="2400" dirty="0"/>
              <a:t>”) e não-direcionais nas duas superiores. O ELBO também é intratável pois se necessita calcular valores esperados de cliques do tamanho da profundidade da rede.</a:t>
            </a:r>
          </a:p>
          <a:p>
            <a:r>
              <a:rPr lang="pt-BR" sz="2400" i="1" u="sng" dirty="0"/>
              <a:t>Log-likelihood</a:t>
            </a:r>
            <a:r>
              <a:rPr lang="pt-BR" sz="2400" dirty="0"/>
              <a:t>: função de partição intratável e inferência intratável. </a:t>
            </a:r>
            <a:r>
              <a:rPr lang="pt-BR" sz="2400" b="1" dirty="0"/>
              <a:t>Possui ambos os problemas</a:t>
            </a:r>
            <a:r>
              <a:rPr lang="pt-BR" sz="2400" dirty="0"/>
              <a:t>.</a:t>
            </a:r>
          </a:p>
          <a:p>
            <a:r>
              <a:rPr lang="pt-BR" sz="2400" dirty="0"/>
              <a:t>Então como podemos treinar uma DBN?</a:t>
            </a:r>
          </a:p>
          <a:p>
            <a:endParaRPr lang="pt-BR" sz="2000" dirty="0"/>
          </a:p>
          <a:p>
            <a:endParaRPr lang="pt-BR" sz="12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10113994" y="3243285"/>
            <a:ext cx="96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DBN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0621A-89D4-49D8-8B1D-DB747E24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10033"/>
            <a:ext cx="3383280" cy="31064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38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058ED16-711C-4CA9-BAD5-BF36DB99FBA6}"/>
              </a:ext>
            </a:extLst>
          </p:cNvPr>
          <p:cNvSpPr/>
          <p:nvPr/>
        </p:nvSpPr>
        <p:spPr>
          <a:xfrm>
            <a:off x="4461105" y="5000811"/>
            <a:ext cx="4357775" cy="1613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20.3 Deep Belief Networks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14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93CC5-699E-483C-8E61-E94F7B614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60" y="1825626"/>
            <a:ext cx="10632440" cy="1190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Começe treinando uma RBM para maximizar:</a:t>
            </a:r>
          </a:p>
          <a:p>
            <a:pPr marL="0" indent="0">
              <a:buNone/>
            </a:pPr>
            <a:r>
              <a:rPr lang="pt-BR" sz="2000" dirty="0"/>
              <a:t>utilizando os métodos </a:t>
            </a:r>
            <a:r>
              <a:rPr lang="pt-BR" sz="2000" i="1" dirty="0"/>
              <a:t>contrastive divergence </a:t>
            </a:r>
            <a:r>
              <a:rPr lang="pt-BR" sz="2000" dirty="0"/>
              <a:t>ou </a:t>
            </a:r>
            <a:r>
              <a:rPr lang="pt-BR" sz="2000" i="1" dirty="0"/>
              <a:t>stochastic maximum likelihood.</a:t>
            </a:r>
          </a:p>
          <a:p>
            <a:pPr marL="0" indent="0">
              <a:buNone/>
            </a:pPr>
            <a:r>
              <a:rPr lang="pt-BR" sz="2000" dirty="0"/>
              <a:t>Os parâmetros treinados dessa RBM definirão os parametros da primeira camada da DBN.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BA22B-514D-4000-BAE8-C79EAA76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651" y="1633180"/>
            <a:ext cx="2464003" cy="565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8414FB-E63D-4B41-88F1-FE3B3AEC72C7}"/>
                  </a:ext>
                </a:extLst>
              </p:cNvPr>
              <p:cNvSpPr txBox="1"/>
              <p:nvPr/>
            </p:nvSpPr>
            <p:spPr>
              <a:xfrm>
                <a:off x="721360" y="3151190"/>
                <a:ext cx="8808720" cy="1613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Depois uma segunda RBM é treinada para aproximar:</a:t>
                </a:r>
              </a:p>
              <a:p>
                <a:endParaRPr lang="pt-BR" sz="2000" dirty="0"/>
              </a:p>
              <a:p>
                <a:r>
                  <a:rPr lang="pt-BR" sz="2000" dirty="0"/>
                  <a:t>Note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pt-BR" sz="2000" dirty="0"/>
                  <a:t> é a probabilidade representada pela </a:t>
                </a:r>
                <a:r>
                  <a:rPr lang="pt-BR" sz="2000" b="1" dirty="0"/>
                  <a:t>primeira</a:t>
                </a:r>
                <a:r>
                  <a:rPr lang="pt-BR" sz="2000" dirty="0"/>
                  <a:t> RBM, e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000" dirty="0"/>
                  <a:t> é a probabilidade representada pela </a:t>
                </a:r>
                <a:r>
                  <a:rPr lang="pt-BR" sz="2000" b="1" dirty="0"/>
                  <a:t>segunda</a:t>
                </a:r>
                <a:r>
                  <a:rPr lang="pt-BR" sz="2000" dirty="0"/>
                  <a:t> RBM.</a:t>
                </a:r>
              </a:p>
              <a:p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8414FB-E63D-4B41-88F1-FE3B3AEC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" y="3151190"/>
                <a:ext cx="8808720" cy="1613262"/>
              </a:xfrm>
              <a:prstGeom prst="rect">
                <a:avLst/>
              </a:prstGeom>
              <a:blipFill>
                <a:blip r:embed="rId4"/>
                <a:stretch>
                  <a:fillRect l="-692" t="-2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982B598-C879-44C7-A002-A8FFAC5F6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57"/>
          <a:stretch/>
        </p:blipFill>
        <p:spPr>
          <a:xfrm>
            <a:off x="6321250" y="2954502"/>
            <a:ext cx="5149390" cy="656168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F80DBEB1-6317-4E00-81CF-373DA166759E}"/>
              </a:ext>
            </a:extLst>
          </p:cNvPr>
          <p:cNvSpPr/>
          <p:nvPr/>
        </p:nvSpPr>
        <p:spPr>
          <a:xfrm>
            <a:off x="518160" y="1614465"/>
            <a:ext cx="419100" cy="1392504"/>
          </a:xfrm>
          <a:prstGeom prst="leftBrace">
            <a:avLst>
              <a:gd name="adj1" fmla="val 35606"/>
              <a:gd name="adj2" fmla="val 525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5C0032AE-360B-49A5-B973-A33EE58ADDDB}"/>
              </a:ext>
            </a:extLst>
          </p:cNvPr>
          <p:cNvSpPr/>
          <p:nvPr/>
        </p:nvSpPr>
        <p:spPr>
          <a:xfrm>
            <a:off x="518160" y="3115949"/>
            <a:ext cx="419100" cy="1392504"/>
          </a:xfrm>
          <a:prstGeom prst="leftBrace">
            <a:avLst>
              <a:gd name="adj1" fmla="val 35606"/>
              <a:gd name="adj2" fmla="val 525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B883B-B828-43B0-88B3-F45801811249}"/>
              </a:ext>
            </a:extLst>
          </p:cNvPr>
          <p:cNvSpPr txBox="1"/>
          <p:nvPr/>
        </p:nvSpPr>
        <p:spPr>
          <a:xfrm>
            <a:off x="0" y="1825625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601555-1345-47F7-A3AB-E8F9C166E0E4}"/>
              </a:ext>
            </a:extLst>
          </p:cNvPr>
          <p:cNvSpPr txBox="1"/>
          <p:nvPr/>
        </p:nvSpPr>
        <p:spPr>
          <a:xfrm>
            <a:off x="22860" y="3353668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2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6084E1A-DE20-4C72-898A-670FF3BD3897}"/>
              </a:ext>
            </a:extLst>
          </p:cNvPr>
          <p:cNvSpPr/>
          <p:nvPr/>
        </p:nvSpPr>
        <p:spPr>
          <a:xfrm>
            <a:off x="962660" y="5102568"/>
            <a:ext cx="419100" cy="1392504"/>
          </a:xfrm>
          <a:prstGeom prst="leftBrace">
            <a:avLst>
              <a:gd name="adj1" fmla="val 35606"/>
              <a:gd name="adj2" fmla="val 525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E454CC-85AA-4A07-9C57-086A5BDD90F0}"/>
              </a:ext>
            </a:extLst>
          </p:cNvPr>
          <p:cNvSpPr txBox="1"/>
          <p:nvPr/>
        </p:nvSpPr>
        <p:spPr>
          <a:xfrm>
            <a:off x="22860" y="5359936"/>
            <a:ext cx="111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xN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6BE397-DD82-46A4-B31E-102C3FE7DAA0}"/>
              </a:ext>
            </a:extLst>
          </p:cNvPr>
          <p:cNvSpPr txBox="1"/>
          <p:nvPr/>
        </p:nvSpPr>
        <p:spPr>
          <a:xfrm>
            <a:off x="4799747" y="5046325"/>
            <a:ext cx="4191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</a:rPr>
              <a:t>Pode ser justificada como aumentando uma limite inferior variacional da </a:t>
            </a:r>
            <a:r>
              <a:rPr lang="pt-BR" sz="2200" i="1" dirty="0">
                <a:solidFill>
                  <a:schemeClr val="bg1"/>
                </a:solidFill>
              </a:rPr>
              <a:t>log-likehood</a:t>
            </a:r>
            <a:r>
              <a:rPr lang="pt-BR" sz="2200" dirty="0">
                <a:solidFill>
                  <a:schemeClr val="bg1"/>
                </a:solidFill>
              </a:rPr>
              <a:t> dos dados sob o DBN.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8DED4-652B-41BC-A640-E795228C2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117" y="1010609"/>
            <a:ext cx="2464003" cy="1630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E6F0F5-FBE1-4836-A84B-5FF614520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260" y="3559106"/>
            <a:ext cx="2484304" cy="16434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220FE0-7681-4776-81F1-97DA6ABBC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1" y="4905060"/>
            <a:ext cx="2235200" cy="14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2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3.7037E-6 C 0.03177 0.05324 0.01537 0.22107 -0.01458 0.2713 C -0.03724 0.32547 -0.06016 0.36505 -0.11575 0.38727 C -0.17135 0.40949 -0.32877 0.33149 -0.36315 0.3442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22" y="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93 C -0.06133 -0.01991 -0.1211 -0.04306 -0.17618 -0.06482 C -0.23946 -0.08287 -0.30925 -0.12616 -0.36615 -0.16551 " pathEditMode="relative" rAng="0" ptsTypes="A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4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7 C 0.00404 -0.11898 0.01589 -0.23357 0.04571 -0.30579 C 0.07045 -0.36945 0.27552 -0.45625 0.30222 -0.46783 " pathEditMode="relative" rAng="0" ptsTypes="AAA">
                                      <p:cBhvr>
                                        <p:cTn id="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-2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uiExpand="1" build="p"/>
      <p:bldP spid="11" grpId="0"/>
      <p:bldP spid="15" grpId="0" animBg="1"/>
      <p:bldP spid="16" grpId="0" animBg="1"/>
      <p:bldP spid="18" grpId="0"/>
      <p:bldP spid="19" grpId="0"/>
      <p:bldP spid="20" grpId="0" animBg="1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20.3 Deep Belief Networks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10113994" y="3243285"/>
            <a:ext cx="96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DBN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0621A-89D4-49D8-8B1D-DB747E24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10033"/>
            <a:ext cx="3383280" cy="31064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15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CBAFA2-C870-4B99-8FCA-DC8C8AA7A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92440" cy="4351338"/>
          </a:xfrm>
        </p:spPr>
        <p:txBody>
          <a:bodyPr/>
          <a:lstStyle/>
          <a:p>
            <a:r>
              <a:rPr lang="pt-BR" dirty="0"/>
              <a:t>Depois desse treinamento ainda se pode utilizar o wake-sleep para melhorar o modelo (não tão usual) e utilizá-lo como modelo generativo.</a:t>
            </a:r>
          </a:p>
          <a:p>
            <a:r>
              <a:rPr lang="pt-BR" dirty="0"/>
              <a:t>Todavia o interesse principal é em usar os pesos aprendidos para inicializar os pesos de uma MLP. Depois realizando o “fine-tuning” dessa MLP numa tarefa classificatória.</a:t>
            </a:r>
          </a:p>
          <a:p>
            <a:pPr lvl="1"/>
            <a:r>
              <a:rPr lang="pt-BR" dirty="0"/>
              <a:t>É método heurístico, onde não necessariamente gerará um bom limite inferior vide a MLP só possuir fluxo ascendente de informações (das variáveis visíveis para as latentes).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937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Deep Boltzmann Machines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16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66FD7-0310-43DA-934C-F45120CED79C}"/>
              </a:ext>
            </a:extLst>
          </p:cNvPr>
          <p:cNvSpPr txBox="1"/>
          <p:nvPr/>
        </p:nvSpPr>
        <p:spPr>
          <a:xfrm>
            <a:off x="944880" y="1813560"/>
            <a:ext cx="7665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Modelo inteiramente com ligações não-direcionadas.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Porém, diferente da RBM, possui diversas camadas de variáveis latentes.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Dentro de cada camada as variáveis são independentes.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Considerando doravante que as variáveis são binárias.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É um modelo baseado em energia, que se possuir 3 camadas obtêm a seguinte distribuição de probabilidade conjunta: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C148AB-0D50-4809-9295-4575CBD6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95" y="4767917"/>
            <a:ext cx="7486650" cy="923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EC28F-43C4-4234-8D77-E3A9FF33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62" y="5753684"/>
            <a:ext cx="9058275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0B07DE-AC9A-4B6F-8F48-17BE2E514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670" y="34786"/>
            <a:ext cx="3562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Deep Boltzmann Machines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17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F5AB5-D8D3-47D7-A3B7-1AAA27CABB4E}"/>
              </a:ext>
            </a:extLst>
          </p:cNvPr>
          <p:cNvSpPr txBox="1"/>
          <p:nvPr/>
        </p:nvSpPr>
        <p:spPr>
          <a:xfrm>
            <a:off x="314960" y="1690688"/>
            <a:ext cx="5008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As camadas da DBM podem ser orgazinadas num grafo bipartido. 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Com isso, quando condiciona-se nas variáveis de uma camada par, as camadas na camada ímpar tornam-se condicionalmente independentes. E vice-versa.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C8594-7781-446B-9152-5C84772A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0" y="1228190"/>
            <a:ext cx="7080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DBM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18</a:t>
            </a:fld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F5AB5-D8D3-47D7-A3B7-1AAA27CABB4E}"/>
              </a:ext>
            </a:extLst>
          </p:cNvPr>
          <p:cNvSpPr txBox="1"/>
          <p:nvPr/>
        </p:nvSpPr>
        <p:spPr>
          <a:xfrm>
            <a:off x="751840" y="1762759"/>
            <a:ext cx="467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Logo, como dentro de cada camada cada variável é independente por definição da DBM, tem-se: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3B867-B0F0-484F-BF04-064FB916A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38"/>
          <a:stretch/>
        </p:blipFill>
        <p:spPr>
          <a:xfrm>
            <a:off x="700086" y="3546513"/>
            <a:ext cx="4991100" cy="80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C8594-7781-446B-9152-5C84772A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32" y="595691"/>
            <a:ext cx="6235068" cy="3741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5E169-069E-48C7-BF18-1C478217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6" y="4391788"/>
            <a:ext cx="7277100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994D7-AE83-4472-A52D-2AFACCB23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6" y="5239513"/>
            <a:ext cx="5486400" cy="923925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C3E5C3E-947A-410F-8BC3-53377C009A84}"/>
              </a:ext>
            </a:extLst>
          </p:cNvPr>
          <p:cNvSpPr/>
          <p:nvPr/>
        </p:nvSpPr>
        <p:spPr>
          <a:xfrm>
            <a:off x="304800" y="3546513"/>
            <a:ext cx="533400" cy="2616925"/>
          </a:xfrm>
          <a:prstGeom prst="leftBrace">
            <a:avLst>
              <a:gd name="adj1" fmla="val 711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7B2C8-6784-4CE1-B1B2-3F831BB5735A}"/>
              </a:ext>
            </a:extLst>
          </p:cNvPr>
          <p:cNvSpPr/>
          <p:nvPr/>
        </p:nvSpPr>
        <p:spPr>
          <a:xfrm>
            <a:off x="7356704" y="5108213"/>
            <a:ext cx="4357775" cy="1613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4ECFC-CFAC-4C93-B1FC-3342A9B79093}"/>
              </a:ext>
            </a:extLst>
          </p:cNvPr>
          <p:cNvSpPr txBox="1"/>
          <p:nvPr/>
        </p:nvSpPr>
        <p:spPr>
          <a:xfrm>
            <a:off x="7439664" y="5191569"/>
            <a:ext cx="41918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Agora se pode realizar amostagrem de Gibbs com uma iteração nas camadas pares e outras nas ímpares. Em vez de l+1 iterações.</a:t>
            </a:r>
          </a:p>
        </p:txBody>
      </p:sp>
    </p:spTree>
    <p:extLst>
      <p:ext uri="{BB962C8B-B14F-4D97-AF65-F5344CB8AC3E}">
        <p14:creationId xmlns:p14="http://schemas.microsoft.com/office/powerpoint/2010/main" val="64522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Deep Boltzmann Machines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19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F66FD7-0310-43DA-934C-F45120CED79C}"/>
                  </a:ext>
                </a:extLst>
              </p:cNvPr>
              <p:cNvSpPr txBox="1"/>
              <p:nvPr/>
            </p:nvSpPr>
            <p:spPr>
              <a:xfrm>
                <a:off x="944880" y="1813560"/>
                <a:ext cx="7665720" cy="380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Embora uma camada possua uma distruibuição fatorial quando condicionada com as outras camadas vizinhas, a distribuição sobre todas as camadas latentes condicionadas sobre as vísiveis </a:t>
                </a:r>
                <a:r>
                  <a:rPr lang="pt-BR" sz="2400" b="1" dirty="0"/>
                  <a:t>não fatora.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Portanto precisa-se de outros métodos para achar a distribuição posterior da DBM, i.e. 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sz="2400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pt-BR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400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b="1" dirty="0"/>
                  <a:t>Resolução: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Aplicar na  DBM o método de “mean field inference”, lembrem do capítulo 19 “Approximate Inference”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F66FD7-0310-43DA-934C-F45120CE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813560"/>
                <a:ext cx="7665720" cy="3800977"/>
              </a:xfrm>
              <a:prstGeom prst="rect">
                <a:avLst/>
              </a:prstGeom>
              <a:blipFill>
                <a:blip r:embed="rId2"/>
                <a:stretch>
                  <a:fillRect l="-1033" t="-1284" r="-238" b="-25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40B07DE-AC9A-4B6F-8F48-17BE2E51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670" y="34786"/>
            <a:ext cx="3562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7E2D6F-C411-472C-9A0D-C3D4AA363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7300" y="4687888"/>
            <a:ext cx="2847975" cy="1655762"/>
          </a:xfrm>
        </p:spPr>
        <p:txBody>
          <a:bodyPr/>
          <a:lstStyle/>
          <a:p>
            <a:r>
              <a:rPr lang="pt-BR" dirty="0"/>
              <a:t>Capítulo 20</a:t>
            </a:r>
          </a:p>
          <a:p>
            <a:r>
              <a:rPr lang="pt-BR" dirty="0"/>
              <a:t>Gabriel Buginga </a:t>
            </a:r>
          </a:p>
          <a:p>
            <a:r>
              <a:rPr lang="pt-BR" dirty="0"/>
              <a:t>PESC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993023-6F29-4FCC-9C18-FCA63DBC7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1535" y="351063"/>
            <a:ext cx="9144000" cy="823913"/>
          </a:xfrm>
        </p:spPr>
        <p:txBody>
          <a:bodyPr>
            <a:normAutofit fontScale="90000"/>
          </a:bodyPr>
          <a:lstStyle/>
          <a:p>
            <a:r>
              <a:rPr lang="pt-BR" dirty="0"/>
              <a:t>Sumário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C279-D0AF-43AF-A10E-A1B7A784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</a:t>
            </a:fld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DB9E0-E057-4544-A1E5-CDD08B57BA01}"/>
              </a:ext>
            </a:extLst>
          </p:cNvPr>
          <p:cNvSpPr/>
          <p:nvPr/>
        </p:nvSpPr>
        <p:spPr>
          <a:xfrm>
            <a:off x="466725" y="1019030"/>
            <a:ext cx="768336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O que são?</a:t>
            </a:r>
          </a:p>
          <a:p>
            <a:r>
              <a:rPr lang="pt-BR" sz="2200" dirty="0"/>
              <a:t>Por que estudar modelos generativos?</a:t>
            </a:r>
          </a:p>
          <a:p>
            <a:r>
              <a:rPr lang="pt-BR" sz="2200" dirty="0"/>
              <a:t>20.1 Boltzmann Machines</a:t>
            </a:r>
          </a:p>
          <a:p>
            <a:r>
              <a:rPr lang="pt-BR" sz="2200" dirty="0"/>
              <a:t>20.2 Restricted Boltzmann Machines</a:t>
            </a:r>
          </a:p>
          <a:p>
            <a:r>
              <a:rPr lang="pt-BR" sz="2200" dirty="0"/>
              <a:t>20.3 Deep Belief Networks</a:t>
            </a:r>
          </a:p>
          <a:p>
            <a:r>
              <a:rPr lang="pt-BR" sz="2200" dirty="0"/>
              <a:t>20.4 Deep Boltzmann Machines</a:t>
            </a:r>
          </a:p>
          <a:p>
            <a:r>
              <a:rPr lang="en-US" sz="2200" dirty="0"/>
              <a:t>20.5 Boltzmann Machines for Real-Valued Data</a:t>
            </a:r>
            <a:endParaRPr lang="pt-BR" sz="2200" dirty="0"/>
          </a:p>
          <a:p>
            <a:r>
              <a:rPr lang="en-US" sz="2200" dirty="0"/>
              <a:t>20.6 Convolutional Boltzmann Machines</a:t>
            </a:r>
            <a:endParaRPr lang="pt-BR" sz="2200" dirty="0"/>
          </a:p>
          <a:p>
            <a:r>
              <a:rPr lang="en-US" sz="2200" dirty="0"/>
              <a:t>20.7 Boltzmann Machines for Structured or Sequential Outputs</a:t>
            </a:r>
          </a:p>
          <a:p>
            <a:r>
              <a:rPr lang="en-US" sz="2200" dirty="0"/>
              <a:t>20.8 Other Boltzmann Machines</a:t>
            </a:r>
            <a:endParaRPr lang="pt-BR" sz="2200" dirty="0"/>
          </a:p>
          <a:p>
            <a:r>
              <a:rPr lang="en-US" sz="2200" dirty="0"/>
              <a:t>20.9 Back-Propagation through Random Operations</a:t>
            </a:r>
            <a:endParaRPr lang="pt-BR" sz="2200" dirty="0"/>
          </a:p>
          <a:p>
            <a:r>
              <a:rPr lang="en-US" sz="2200" dirty="0"/>
              <a:t>20.10 Directed Generative Nets</a:t>
            </a:r>
            <a:endParaRPr lang="pt-BR" sz="2200" dirty="0"/>
          </a:p>
          <a:p>
            <a:r>
              <a:rPr lang="en-US" sz="2200" dirty="0"/>
              <a:t>20.11 Drawing Samples from Autoencoders</a:t>
            </a:r>
            <a:endParaRPr lang="pt-BR" sz="2200" dirty="0"/>
          </a:p>
          <a:p>
            <a:r>
              <a:rPr lang="en-US" sz="2200" dirty="0"/>
              <a:t>20.12 Generative Stochastic Networks</a:t>
            </a:r>
            <a:endParaRPr lang="pt-BR" sz="2200" dirty="0"/>
          </a:p>
          <a:p>
            <a:r>
              <a:rPr lang="en-US" sz="2200" dirty="0"/>
              <a:t>20.13 Other Generation Schemes</a:t>
            </a:r>
            <a:endParaRPr lang="pt-BR" sz="2200" dirty="0"/>
          </a:p>
          <a:p>
            <a:r>
              <a:rPr lang="en-US" sz="2200" dirty="0"/>
              <a:t>20.14 Evaluating Generative Models</a:t>
            </a:r>
            <a:endParaRPr lang="pt-BR" sz="2200" dirty="0"/>
          </a:p>
          <a:p>
            <a:r>
              <a:rPr lang="en-US" sz="2200" dirty="0"/>
              <a:t>20.15 Conclusion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157281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F66FD7-0310-43DA-934C-F45120CED79C}"/>
              </a:ext>
            </a:extLst>
          </p:cNvPr>
          <p:cNvSpPr txBox="1"/>
          <p:nvPr/>
        </p:nvSpPr>
        <p:spPr>
          <a:xfrm>
            <a:off x="238760" y="116840"/>
            <a:ext cx="7665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600" b="1" dirty="0"/>
              <a:t>Resolução: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600" dirty="0"/>
              <a:t>Aplicar na  DBM o método de “mean field inference”.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F88DD-4CA2-4928-861D-6F3D3CD0A86F}"/>
              </a:ext>
            </a:extLst>
          </p:cNvPr>
          <p:cNvSpPr txBox="1"/>
          <p:nvPr/>
        </p:nvSpPr>
        <p:spPr>
          <a:xfrm>
            <a:off x="321310" y="1505188"/>
            <a:ext cx="995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achar os melhores parâmetros dessas Bernollis aplica-se as “mean field equations” da seção 19.56: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8B0E6A-7D18-4D1D-A942-231B9BD62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0" y="2243852"/>
            <a:ext cx="5086350" cy="61912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83308F-2387-458A-AC8D-B2869A903587}"/>
              </a:ext>
            </a:extLst>
          </p:cNvPr>
          <p:cNvCxnSpPr/>
          <p:nvPr/>
        </p:nvCxnSpPr>
        <p:spPr>
          <a:xfrm>
            <a:off x="9682480" y="1874520"/>
            <a:ext cx="17272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12F3301-0FD0-4D21-88DC-A8CABB7201F9}"/>
              </a:ext>
            </a:extLst>
          </p:cNvPr>
          <p:cNvSpPr txBox="1"/>
          <p:nvPr/>
        </p:nvSpPr>
        <p:spPr>
          <a:xfrm>
            <a:off x="321310" y="1972012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Essas equações foram obtidas resolvendo aonde as derivadas do limite inferior variacional são zero.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18341A-D44B-4428-A636-B708674E3775}"/>
              </a:ext>
            </a:extLst>
          </p:cNvPr>
          <p:cNvSpPr txBox="1"/>
          <p:nvPr/>
        </p:nvSpPr>
        <p:spPr>
          <a:xfrm>
            <a:off x="259080" y="2805133"/>
            <a:ext cx="682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Aplicando essas equações obtêm-se regras de iteração dos parâmetros de Bernolli do Q que se está tentando encontrar: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3A85F5-F615-4082-92A8-28B109DC7836}"/>
              </a:ext>
            </a:extLst>
          </p:cNvPr>
          <p:cNvSpPr txBox="1"/>
          <p:nvPr/>
        </p:nvSpPr>
        <p:spPr>
          <a:xfrm>
            <a:off x="567690" y="5726202"/>
            <a:ext cx="995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Num ponto fixo dessas equações tem-se um máximo local do limite inferior variacional. </a:t>
            </a:r>
            <a:r>
              <a:rPr lang="pt-BR" sz="2800" b="1" dirty="0"/>
              <a:t>Obtendo-se Q.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466CC45-ED5F-46BC-AFA9-780D064B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20" y="3548956"/>
            <a:ext cx="5034280" cy="2079754"/>
          </a:xfrm>
          <a:prstGeom prst="rect">
            <a:avLst/>
          </a:prstGeom>
        </p:spPr>
      </p:pic>
      <p:sp>
        <p:nvSpPr>
          <p:cNvPr id="33" name="Left Brace 32">
            <a:extLst>
              <a:ext uri="{FF2B5EF4-FFF2-40B4-BE49-F238E27FC236}">
                <a16:creationId xmlns:a16="http://schemas.microsoft.com/office/drawing/2014/main" id="{832C8FAF-01FB-4A63-98C9-952C6889002A}"/>
              </a:ext>
            </a:extLst>
          </p:cNvPr>
          <p:cNvSpPr/>
          <p:nvPr/>
        </p:nvSpPr>
        <p:spPr>
          <a:xfrm>
            <a:off x="690880" y="3698240"/>
            <a:ext cx="528320" cy="1654572"/>
          </a:xfrm>
          <a:prstGeom prst="leftBrace">
            <a:avLst>
              <a:gd name="adj1" fmla="val 76626"/>
              <a:gd name="adj2" fmla="val 506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5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Deep Boltzmann Machines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21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66FD7-0310-43DA-934C-F45120CED79C}"/>
              </a:ext>
            </a:extLst>
          </p:cNvPr>
          <p:cNvSpPr txBox="1"/>
          <p:nvPr/>
        </p:nvSpPr>
        <p:spPr>
          <a:xfrm>
            <a:off x="914082" y="1632029"/>
            <a:ext cx="7665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Treinamento da DBM: </a:t>
            </a:r>
            <a:r>
              <a:rPr lang="pt-BR" sz="2400" dirty="0"/>
              <a:t>deve-se enfrentar tanto o problema da função de partição quanto o problema do distribuição posterior.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Condicional: usa-se o Q achado com o método de inferência aproximada mostrado.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aprendizado portanto segue maximizando o limite inferior variacional da </a:t>
            </a:r>
            <a:r>
              <a:rPr lang="pt-BR" sz="2400" i="1" dirty="0"/>
              <a:t>log-likelihood</a:t>
            </a:r>
            <a:r>
              <a:rPr lang="pt-BR" sz="2400" dirty="0"/>
              <a:t> dos dados.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B07DE-AC9A-4B6F-8F48-17BE2E51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0" y="81549"/>
            <a:ext cx="2923962" cy="39403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661C95-7F56-45CF-9F63-7952330B4C93}"/>
              </a:ext>
            </a:extLst>
          </p:cNvPr>
          <p:cNvGrpSpPr/>
          <p:nvPr/>
        </p:nvGrpSpPr>
        <p:grpSpPr>
          <a:xfrm>
            <a:off x="401320" y="4492247"/>
            <a:ext cx="10574020" cy="923925"/>
            <a:chOff x="93980" y="4703762"/>
            <a:chExt cx="10574020" cy="9239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5C71B2-C38D-4F69-937C-5683C85D6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80" y="4703762"/>
              <a:ext cx="8696325" cy="923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8945297-36E6-4126-8841-CCA9BAAF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986" y="4878993"/>
              <a:ext cx="1546014" cy="43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F4E3EB-F314-4EAE-AA8E-542DE1A87269}"/>
                    </a:ext>
                  </a:extLst>
                </p:cNvPr>
                <p:cNvSpPr txBox="1"/>
                <p:nvPr/>
              </p:nvSpPr>
              <p:spPr>
                <a:xfrm>
                  <a:off x="8498946" y="4878993"/>
                  <a:ext cx="9144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</m:oMath>
                    </m:oMathPara>
                  </a14:m>
                  <a:endParaRPr lang="pt-BR" sz="20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4F4E3EB-F314-4EAE-AA8E-542DE1A87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8946" y="4878993"/>
                  <a:ext cx="914400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CC8A8A-6CD3-4E88-90F3-A6F76A74F218}"/>
              </a:ext>
            </a:extLst>
          </p:cNvPr>
          <p:cNvSpPr txBox="1"/>
          <p:nvPr/>
        </p:nvSpPr>
        <p:spPr>
          <a:xfrm>
            <a:off x="944880" y="5627725"/>
            <a:ext cx="948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função de partição é calculada com ajuda dos métodos do capítulo 18, nesse caso o </a:t>
            </a:r>
            <a:r>
              <a:rPr lang="pt-BR" sz="2400" i="1" dirty="0"/>
              <a:t>stochastic maximum likelihood </a:t>
            </a:r>
            <a:r>
              <a:rPr lang="pt-BR" sz="2400" dirty="0"/>
              <a:t>é um dos únicos que podem ser utilizados com bons resultados na prática.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AC107A-F762-4B54-AED2-E7C9350066E1}"/>
              </a:ext>
            </a:extLst>
          </p:cNvPr>
          <p:cNvSpPr/>
          <p:nvPr/>
        </p:nvSpPr>
        <p:spPr>
          <a:xfrm>
            <a:off x="6962352" y="4508365"/>
            <a:ext cx="1178560" cy="75681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4F59AD-8140-4CD0-AB1B-C45D8D22DB18}"/>
              </a:ext>
            </a:extLst>
          </p:cNvPr>
          <p:cNvCxnSpPr>
            <a:stCxn id="13" idx="3"/>
            <a:endCxn id="12" idx="0"/>
          </p:cNvCxnSpPr>
          <p:nvPr/>
        </p:nvCxnSpPr>
        <p:spPr>
          <a:xfrm flipH="1">
            <a:off x="5688330" y="5154344"/>
            <a:ext cx="1446618" cy="47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6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Algoritmo 20.1: SML variacional para treinamento de uma DBM com duas camadas latentes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22</a:t>
            </a:fld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D6C531-B662-4471-BE07-0BF6F9C7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6" y="2079054"/>
            <a:ext cx="9361130" cy="2335685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4B98FBF-5577-45D4-9E82-3000BA58EE51}"/>
              </a:ext>
            </a:extLst>
          </p:cNvPr>
          <p:cNvSpPr/>
          <p:nvPr/>
        </p:nvSpPr>
        <p:spPr>
          <a:xfrm>
            <a:off x="755780" y="1940767"/>
            <a:ext cx="410547" cy="2547257"/>
          </a:xfrm>
          <a:prstGeom prst="leftBrace">
            <a:avLst>
              <a:gd name="adj1" fmla="val 75775"/>
              <a:gd name="adj2" fmla="val 485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42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23</a:t>
            </a:fld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CD2D8-1C07-43BF-BC41-A7730B54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4" y="0"/>
            <a:ext cx="7567706" cy="685800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C97A74C8-F160-4311-9687-CA429652FAA6}"/>
              </a:ext>
            </a:extLst>
          </p:cNvPr>
          <p:cNvSpPr/>
          <p:nvPr/>
        </p:nvSpPr>
        <p:spPr>
          <a:xfrm>
            <a:off x="4329404" y="1101011"/>
            <a:ext cx="643812" cy="1278295"/>
          </a:xfrm>
          <a:prstGeom prst="leftBrace">
            <a:avLst>
              <a:gd name="adj1" fmla="val 40550"/>
              <a:gd name="adj2" fmla="val 446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29C21-0C4B-45FA-8B23-10E6B15FC68D}"/>
              </a:ext>
            </a:extLst>
          </p:cNvPr>
          <p:cNvSpPr txBox="1"/>
          <p:nvPr/>
        </p:nvSpPr>
        <p:spPr>
          <a:xfrm>
            <a:off x="1288599" y="1212979"/>
            <a:ext cx="333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Equações de ponto fixo para achar o Q da inferência aproximada mostrada acima.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D6C37-C362-4BDD-A157-7ADFAAEC7882}"/>
              </a:ext>
            </a:extLst>
          </p:cNvPr>
          <p:cNvSpPr txBox="1"/>
          <p:nvPr/>
        </p:nvSpPr>
        <p:spPr>
          <a:xfrm>
            <a:off x="1285975" y="3480317"/>
            <a:ext cx="3139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Gera-se amostras do </a:t>
            </a:r>
            <a:r>
              <a:rPr lang="pt-BR" b="1" dirty="0"/>
              <a:t>modelo atual </a:t>
            </a:r>
            <a:r>
              <a:rPr lang="pt-BR" dirty="0"/>
              <a:t>utilizando a amostragem de Gibbs em bloco.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C92F424-BC81-49AB-BB75-1A11D7537BEC}"/>
              </a:ext>
            </a:extLst>
          </p:cNvPr>
          <p:cNvSpPr/>
          <p:nvPr/>
        </p:nvSpPr>
        <p:spPr>
          <a:xfrm>
            <a:off x="4302388" y="2960913"/>
            <a:ext cx="643812" cy="2217577"/>
          </a:xfrm>
          <a:prstGeom prst="leftBrace">
            <a:avLst>
              <a:gd name="adj1" fmla="val 40550"/>
              <a:gd name="adj2" fmla="val 446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A4A4DA5-539C-4039-8EE7-D204C0406DA9}"/>
              </a:ext>
            </a:extLst>
          </p:cNvPr>
          <p:cNvSpPr/>
          <p:nvPr/>
        </p:nvSpPr>
        <p:spPr>
          <a:xfrm>
            <a:off x="4624294" y="2435288"/>
            <a:ext cx="261257" cy="522515"/>
          </a:xfrm>
          <a:prstGeom prst="leftBrace">
            <a:avLst>
              <a:gd name="adj1" fmla="val 40550"/>
              <a:gd name="adj2" fmla="val 446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3E7A719-8DD2-4532-9823-E48D6A8B64E3}"/>
              </a:ext>
            </a:extLst>
          </p:cNvPr>
          <p:cNvSpPr/>
          <p:nvPr/>
        </p:nvSpPr>
        <p:spPr>
          <a:xfrm>
            <a:off x="4685918" y="5229485"/>
            <a:ext cx="260282" cy="525840"/>
          </a:xfrm>
          <a:prstGeom prst="leftBrace">
            <a:avLst>
              <a:gd name="adj1" fmla="val 40550"/>
              <a:gd name="adj2" fmla="val 446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286E9C5F-ACF2-42DA-95DE-4441B20E1782}"/>
              </a:ext>
            </a:extLst>
          </p:cNvPr>
          <p:cNvSpPr/>
          <p:nvPr/>
        </p:nvSpPr>
        <p:spPr>
          <a:xfrm rot="5400000">
            <a:off x="3150732" y="1452562"/>
            <a:ext cx="721767" cy="2046122"/>
          </a:xfrm>
          <a:prstGeom prst="bentUpArrow">
            <a:avLst>
              <a:gd name="adj1" fmla="val 25000"/>
              <a:gd name="adj2" fmla="val 2311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AD47F-046E-4664-A406-A9D038433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649" y="5817503"/>
            <a:ext cx="1923664" cy="4544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A1D298-286F-4A3E-9B37-9829C1C01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44" y="5229485"/>
            <a:ext cx="4243869" cy="49499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C75F0C-F8F6-4513-9CF2-38A017F81A39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199481" y="5612171"/>
            <a:ext cx="695619" cy="20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9CA138-0D92-4400-B092-4CCF6BD862D1}"/>
              </a:ext>
            </a:extLst>
          </p:cNvPr>
          <p:cNvSpPr txBox="1"/>
          <p:nvPr/>
        </p:nvSpPr>
        <p:spPr>
          <a:xfrm>
            <a:off x="19162" y="6229857"/>
            <a:ext cx="407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Lembrete: Não se tem p diretamente mas sim o limite inferior variacional.</a:t>
            </a:r>
          </a:p>
        </p:txBody>
      </p:sp>
    </p:spTree>
    <p:extLst>
      <p:ext uri="{BB962C8B-B14F-4D97-AF65-F5344CB8AC3E}">
        <p14:creationId xmlns:p14="http://schemas.microsoft.com/office/powerpoint/2010/main" val="33801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1" grpId="0" animBg="1"/>
      <p:bldP spid="14" grpId="0" animBg="1"/>
      <p:bldP spid="1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Deep Boltzmann Machines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24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66FD7-0310-43DA-934C-F45120CED79C}"/>
              </a:ext>
            </a:extLst>
          </p:cNvPr>
          <p:cNvSpPr txBox="1"/>
          <p:nvPr/>
        </p:nvSpPr>
        <p:spPr>
          <a:xfrm>
            <a:off x="944880" y="1813560"/>
            <a:ext cx="5287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Pré-treino por camadas: </a:t>
            </a:r>
            <a:r>
              <a:rPr lang="pt-BR" sz="2400" dirty="0"/>
              <a:t>aplicar o algoritmo 20.1 com inicialização randômica não funciona bem. Para melhorar os resultados treinam-se várias RBMs parecido com o jeito de se treinas as DBN, ou seja, empilha-se várias RBMs (mudando-se alguns parâmetros). Depois aplica-se PCD na DBM inteira: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B4943-845C-4CFD-9076-6E87FEFB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065" y="1427311"/>
            <a:ext cx="5725622" cy="519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20.4 Deep Boltzmann Machines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8FF18-6443-4BE8-A48F-469C7A6A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25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66FD7-0310-43DA-934C-F45120CED79C}"/>
              </a:ext>
            </a:extLst>
          </p:cNvPr>
          <p:cNvSpPr txBox="1"/>
          <p:nvPr/>
        </p:nvSpPr>
        <p:spPr>
          <a:xfrm>
            <a:off x="172306" y="1570654"/>
            <a:ext cx="61463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Realizar classificação com DBMs treinados via empilhamento de RBMs tem certos pontos negativos: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/>
              <a:t>Difícil de acompanhar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/>
              <a:t> Muitos pedaços do algoritmo para hiperparametrizar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/>
              <a:t>O MLP não possui as vantagens do DBM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Duas soluções: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i="1" dirty="0"/>
              <a:t>Centered </a:t>
            </a:r>
            <a:r>
              <a:rPr lang="pt-BR" sz="2000" dirty="0"/>
              <a:t>DBM: repametrização do modelo para construir uma Hessiana melhor condicionada no início do treinamento.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i="1" dirty="0"/>
              <a:t>Multi-prediction </a:t>
            </a:r>
            <a:r>
              <a:rPr lang="pt-BR" sz="2000" dirty="0"/>
              <a:t>DBM: enxerga as “mean field equations” do algoritmo de inferência aproximada como definindo uma família de redes recorrentes para resolução de qualquer problema de inferência possível.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E8358-4AFB-4B0E-BCC2-D27A7FDA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86" y="0"/>
            <a:ext cx="5282514" cy="68580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6A6D9172-2EAB-4972-8168-252FBB1B646E}"/>
              </a:ext>
            </a:extLst>
          </p:cNvPr>
          <p:cNvSpPr/>
          <p:nvPr/>
        </p:nvSpPr>
        <p:spPr>
          <a:xfrm>
            <a:off x="5970277" y="4926563"/>
            <a:ext cx="643812" cy="1660849"/>
          </a:xfrm>
          <a:prstGeom prst="rightBrace">
            <a:avLst>
              <a:gd name="adj1" fmla="val 30072"/>
              <a:gd name="adj2" fmla="val 488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214C4-1627-4874-890C-3D4E2AF68D97}"/>
              </a:ext>
            </a:extLst>
          </p:cNvPr>
          <p:cNvCxnSpPr/>
          <p:nvPr/>
        </p:nvCxnSpPr>
        <p:spPr>
          <a:xfrm flipV="1">
            <a:off x="6614089" y="5085184"/>
            <a:ext cx="215919" cy="54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6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2A877-11B2-44DA-B642-5BFF1178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796" y="0"/>
            <a:ext cx="733169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E07743-194C-4634-9B4D-2A3591E72BE2}"/>
              </a:ext>
            </a:extLst>
          </p:cNvPr>
          <p:cNvSpPr/>
          <p:nvPr/>
        </p:nvSpPr>
        <p:spPr>
          <a:xfrm>
            <a:off x="9109937" y="3088691"/>
            <a:ext cx="2125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Deep Belief Network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64FF2-DE5E-4337-9B3F-72D4AB82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65" y="589060"/>
            <a:ext cx="3933934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Recapitulando as diferenças entre DBN, RBM e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55604-4731-4011-A999-44F9B773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26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CFBAD-845D-4935-90FF-5D3E412AA111}"/>
              </a:ext>
            </a:extLst>
          </p:cNvPr>
          <p:cNvSpPr txBox="1"/>
          <p:nvPr/>
        </p:nvSpPr>
        <p:spPr>
          <a:xfrm>
            <a:off x="5046306" y="3059798"/>
            <a:ext cx="3564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ighlight>
                  <a:srgbClr val="FFFF00"/>
                </a:highlight>
              </a:rPr>
              <a:t>Restricted Boltzmann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5FB03-F0E6-4E84-8BE1-35E4E4957829}"/>
              </a:ext>
            </a:extLst>
          </p:cNvPr>
          <p:cNvSpPr/>
          <p:nvPr/>
        </p:nvSpPr>
        <p:spPr>
          <a:xfrm>
            <a:off x="7151639" y="6495537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Deep Boltzmann Machine</a:t>
            </a:r>
          </a:p>
        </p:txBody>
      </p:sp>
      <p:pic>
        <p:nvPicPr>
          <p:cNvPr id="15" name="Picture 2" descr="Image result for boltzmann machine">
            <a:extLst>
              <a:ext uri="{FF2B5EF4-FFF2-40B4-BE49-F238E27FC236}">
                <a16:creationId xmlns:a16="http://schemas.microsoft.com/office/drawing/2014/main" id="{593B3BDD-9228-44B1-A536-A954E87CA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27" r="11842" b="9100"/>
          <a:stretch/>
        </p:blipFill>
        <p:spPr bwMode="auto">
          <a:xfrm>
            <a:off x="286554" y="3259853"/>
            <a:ext cx="4463459" cy="288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EA77A0-1DBF-4BB5-8DCC-7FEA5E0B1D08}"/>
              </a:ext>
            </a:extLst>
          </p:cNvPr>
          <p:cNvSpPr txBox="1"/>
          <p:nvPr/>
        </p:nvSpPr>
        <p:spPr>
          <a:xfrm>
            <a:off x="1354257" y="6156295"/>
            <a:ext cx="251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ighlight>
                  <a:srgbClr val="FFFF00"/>
                </a:highlight>
              </a:rPr>
              <a:t>Boltzmann Machine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4B795DF4-5916-4605-81D5-2FA2EB64F4A7}"/>
              </a:ext>
            </a:extLst>
          </p:cNvPr>
          <p:cNvSpPr/>
          <p:nvPr/>
        </p:nvSpPr>
        <p:spPr>
          <a:xfrm>
            <a:off x="4750013" y="4805138"/>
            <a:ext cx="1931017" cy="53502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EA95B-DFB3-486B-9569-3894507FD072}"/>
              </a:ext>
            </a:extLst>
          </p:cNvPr>
          <p:cNvSpPr txBox="1"/>
          <p:nvPr/>
        </p:nvSpPr>
        <p:spPr>
          <a:xfrm>
            <a:off x="4790796" y="3618663"/>
            <a:ext cx="206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Diferentes: </a:t>
            </a:r>
            <a:r>
              <a:rPr lang="pt-BR" dirty="0"/>
              <a:t>note a ausência de ligações dentro das camadas da DBM</a:t>
            </a:r>
          </a:p>
        </p:txBody>
      </p:sp>
    </p:spTree>
    <p:extLst>
      <p:ext uri="{BB962C8B-B14F-4D97-AF65-F5344CB8AC3E}">
        <p14:creationId xmlns:p14="http://schemas.microsoft.com/office/powerpoint/2010/main" val="1501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14" grpId="0"/>
      <p:bldP spid="16" grpId="0"/>
      <p:bldP spid="1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/>
          <a:lstStyle/>
          <a:p>
            <a:r>
              <a:rPr lang="en-US" dirty="0"/>
              <a:t>20.5 Boltzmann Machines for Real-Valued Data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B2EC-0EE6-4183-BF71-E6F9202A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Deseja-se usar o modelo RBM ou DBM para </a:t>
            </a:r>
            <a:r>
              <a:rPr lang="pt-BR" b="1" dirty="0"/>
              <a:t>variáveis contínuas</a:t>
            </a:r>
            <a:r>
              <a:rPr lang="pt-BR" dirty="0"/>
              <a:t>, encaixando melhor em problemas de imagem e áudio. </a:t>
            </a:r>
          </a:p>
          <a:p>
            <a:r>
              <a:rPr lang="pt-BR" b="1" dirty="0"/>
              <a:t>A primeira maneira </a:t>
            </a:r>
            <a:r>
              <a:rPr lang="pt-BR" dirty="0"/>
              <a:t>é ter as variáveis visíveis contínuas e as latentes binárias. Possuindo condicional sobre as visíveis dada as latentes no formato de uma Gaussiana:</a:t>
            </a:r>
          </a:p>
          <a:p>
            <a:pPr lvl="1"/>
            <a:r>
              <a:rPr lang="pt-BR" dirty="0"/>
              <a:t>Para isso, depois de certas manipulações tem-se que a função de energia do RBM toma a seguinte forma: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921C6-306C-40A0-80B9-3BCBF7442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03"/>
          <a:stretch/>
        </p:blipFill>
        <p:spPr>
          <a:xfrm>
            <a:off x="5183187" y="3429001"/>
            <a:ext cx="3991293" cy="513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C49EA-5501-4CAE-A3E0-A1004FCE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68" y="4773720"/>
            <a:ext cx="6236812" cy="8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6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/>
          <a:lstStyle/>
          <a:p>
            <a:r>
              <a:rPr lang="en-US" dirty="0"/>
              <a:t>20.5 Boltzmann Machines for Real-Valued Data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B2EC-0EE6-4183-BF71-E6F9202A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Porém, a Gaussiana não modela a informação das covariâncias condicionais o que produz um viés indutivo ruim para, por exemplo, imagens naturais pois </a:t>
            </a:r>
            <a:r>
              <a:rPr lang="pt-BR" b="1" dirty="0"/>
              <a:t>a relação entre os pixels tende a ser mais informativa que seus valroes absolutos</a:t>
            </a:r>
            <a:r>
              <a:rPr lang="pt-BR" dirty="0"/>
              <a:t>.</a:t>
            </a:r>
          </a:p>
          <a:p>
            <a:r>
              <a:rPr lang="pt-BR" dirty="0"/>
              <a:t>Modelos alternativos que tratam esse problema foram propostos, dentre eles:</a:t>
            </a:r>
          </a:p>
          <a:p>
            <a:pPr lvl="1"/>
            <a:r>
              <a:rPr lang="pt-BR" i="1" dirty="0"/>
              <a:t>Mean and Covariance </a:t>
            </a:r>
            <a:r>
              <a:rPr lang="pt-BR" dirty="0"/>
              <a:t>RBM (mcRBM)</a:t>
            </a:r>
          </a:p>
          <a:p>
            <a:pPr lvl="1"/>
            <a:r>
              <a:rPr lang="en-US" i="1" dirty="0"/>
              <a:t>Mean Product of Student t-distributions</a:t>
            </a:r>
            <a:r>
              <a:rPr lang="en-US" dirty="0"/>
              <a:t> (</a:t>
            </a:r>
            <a:r>
              <a:rPr lang="en-US" dirty="0" err="1"/>
              <a:t>mPoT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Spike and Slab Restricted Boltzmann Machines </a:t>
            </a:r>
            <a:r>
              <a:rPr lang="en-US" dirty="0"/>
              <a:t>(</a:t>
            </a:r>
            <a:r>
              <a:rPr lang="en-US" dirty="0" err="1"/>
              <a:t>ssRBMs</a:t>
            </a:r>
            <a:r>
              <a:rPr lang="en-US" dirty="0"/>
              <a:t>)</a:t>
            </a:r>
            <a:r>
              <a:rPr lang="en-US" i="1" dirty="0"/>
              <a:t> </a:t>
            </a:r>
            <a:endParaRPr lang="pt-B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B2EC-0EE6-4183-BF71-E6F9202AD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8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Mean and Covariance </a:t>
            </a:r>
            <a:r>
              <a:rPr lang="pt-BR" dirty="0"/>
              <a:t>RBM (mcRBM)</a:t>
            </a:r>
          </a:p>
          <a:p>
            <a:r>
              <a:rPr lang="pt-BR" sz="2400" dirty="0"/>
              <a:t>Utiliza suas camadas latentes para codificar a média e covariância condicional de maneira independente: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29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9B037-EC42-4A6D-8B4F-28DBB58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56" y="1651758"/>
            <a:ext cx="7070567" cy="704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D9177-4B4D-47C8-981A-86F9CD77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3188612"/>
            <a:ext cx="6696075" cy="971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CD8F0-3ECC-4759-8501-98662321AC40}"/>
              </a:ext>
            </a:extLst>
          </p:cNvPr>
          <p:cNvSpPr txBox="1"/>
          <p:nvPr/>
        </p:nvSpPr>
        <p:spPr>
          <a:xfrm>
            <a:off x="1071878" y="2963263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Gaussiana-Bernolli RBM de antes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5169A4-E22E-4795-8DB0-9EE05212C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00"/>
          <a:stretch/>
        </p:blipFill>
        <p:spPr>
          <a:xfrm>
            <a:off x="6238239" y="4048663"/>
            <a:ext cx="5772150" cy="82926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CDEFF-3916-4EBC-B560-FCC68B1CA8EF}"/>
              </a:ext>
            </a:extLst>
          </p:cNvPr>
          <p:cNvCxnSpPr/>
          <p:nvPr/>
        </p:nvCxnSpPr>
        <p:spPr>
          <a:xfrm flipH="1">
            <a:off x="3241040" y="2235200"/>
            <a:ext cx="285496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6C5F98-9678-4FF7-ACDA-2E241F5EB3AE}"/>
              </a:ext>
            </a:extLst>
          </p:cNvPr>
          <p:cNvSpPr txBox="1"/>
          <p:nvPr/>
        </p:nvSpPr>
        <p:spPr>
          <a:xfrm>
            <a:off x="6777037" y="3643907"/>
            <a:ext cx="561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Novo termo que modela as covariâncias condicionais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99A8B-02DE-4D0E-85D8-9AD828666D20}"/>
              </a:ext>
            </a:extLst>
          </p:cNvPr>
          <p:cNvCxnSpPr/>
          <p:nvPr/>
        </p:nvCxnSpPr>
        <p:spPr>
          <a:xfrm flipH="1">
            <a:off x="8260080" y="2235200"/>
            <a:ext cx="79295" cy="137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F721B68-D290-4B6D-94BB-4115A870560E}"/>
              </a:ext>
            </a:extLst>
          </p:cNvPr>
          <p:cNvSpPr txBox="1"/>
          <p:nvPr/>
        </p:nvSpPr>
        <p:spPr>
          <a:xfrm>
            <a:off x="95883" y="4613736"/>
            <a:ext cx="179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Obtêm-se: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44AB77-5978-4FA9-BD2D-987A59741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09782"/>
            <a:ext cx="6057900" cy="838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2792C7-BEE9-46EA-ABC4-C3F36ED42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1" y="5584032"/>
            <a:ext cx="6619240" cy="1202688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80A87B91-1678-48BB-80FE-8A58ACC8A410}"/>
              </a:ext>
            </a:extLst>
          </p:cNvPr>
          <p:cNvSpPr/>
          <p:nvPr/>
        </p:nvSpPr>
        <p:spPr>
          <a:xfrm>
            <a:off x="439418" y="5111949"/>
            <a:ext cx="398782" cy="1412240"/>
          </a:xfrm>
          <a:prstGeom prst="leftBrace">
            <a:avLst>
              <a:gd name="adj1" fmla="val 7967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7D4B3-ED35-4329-8C4B-888F7C7ED443}"/>
              </a:ext>
            </a:extLst>
          </p:cNvPr>
          <p:cNvSpPr txBox="1"/>
          <p:nvPr/>
        </p:nvSpPr>
        <p:spPr>
          <a:xfrm>
            <a:off x="6977379" y="5126504"/>
            <a:ext cx="366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Função de energia combinada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40D44-4932-4C88-8477-6F7D702F64E9}"/>
              </a:ext>
            </a:extLst>
          </p:cNvPr>
          <p:cNvSpPr txBox="1"/>
          <p:nvPr/>
        </p:nvSpPr>
        <p:spPr>
          <a:xfrm>
            <a:off x="7376161" y="5846920"/>
            <a:ext cx="315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Condicional das observações dada as variáveis latentes h</a:t>
            </a:r>
          </a:p>
        </p:txBody>
      </p:sp>
    </p:spTree>
    <p:extLst>
      <p:ext uri="{BB962C8B-B14F-4D97-AF65-F5344CB8AC3E}">
        <p14:creationId xmlns:p14="http://schemas.microsoft.com/office/powerpoint/2010/main" val="223489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21" grpId="0" animBg="1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A95C-7F9D-411F-BF71-5BC5CC2F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021A61-F88B-4B50-B240-59D54780C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Essencialmente descobrir a função de distribuição dos dados, de tal forma que entre outras objetivos, se consiga gerar amostras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</a:t>
                </a:r>
              </a:p>
              <a:p>
                <a:pPr lvl="1"/>
                <a:r>
                  <a:rPr lang="pt-BR" i="1" dirty="0"/>
                  <a:t>Naive Bayes</a:t>
                </a:r>
              </a:p>
              <a:p>
                <a:pPr lvl="1"/>
                <a:r>
                  <a:rPr lang="pt-BR" dirty="0"/>
                  <a:t>Histograma</a:t>
                </a:r>
              </a:p>
              <a:p>
                <a:pPr lvl="2"/>
                <a:r>
                  <a:rPr lang="pt-BR" dirty="0"/>
                  <a:t>O problema de dimensionalidade muito alta cria dificuldades intransponíveis para abordagens dessa natureza de contagem básica.</a:t>
                </a:r>
              </a:p>
              <a:p>
                <a:r>
                  <a:rPr lang="pt-BR" dirty="0"/>
                  <a:t>O “</a:t>
                </a:r>
                <a:r>
                  <a:rPr lang="pt-BR" i="1" dirty="0"/>
                  <a:t>Deep</a:t>
                </a:r>
                <a:r>
                  <a:rPr lang="pt-BR" dirty="0"/>
                  <a:t>” informa que esses modelos usam ligações hierárquicas de variáveis latentes ou simplemente mais camadas em modelos de redes neurais de diversas arquiteturas. Tema de todo o curso.</a:t>
                </a:r>
              </a:p>
              <a:p>
                <a:r>
                  <a:rPr lang="pt-BR" dirty="0"/>
                  <a:t>Note que modelos discriminatórios não são treinados para isso. Eles modelam probabilidades condicionais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 Lembre-se do softmax.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021A61-F88B-4B50-B240-59D54780C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 r="-4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BF19F-5909-43AC-8C7B-5EAF8752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1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B2EC-0EE6-4183-BF71-E6F9202AD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8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Mean Product of Student t-distributions (</a:t>
            </a:r>
            <a:r>
              <a:rPr lang="en-US" i="1" dirty="0" err="1"/>
              <a:t>mPoT</a:t>
            </a:r>
            <a:r>
              <a:rPr lang="en-US" i="1" dirty="0"/>
              <a:t>)</a:t>
            </a:r>
          </a:p>
          <a:p>
            <a:r>
              <a:rPr lang="pt-BR" sz="2400" dirty="0"/>
              <a:t>Parecido com o mcRBM porém a distribuição condicional complementar sobre as variáveis latentes é dada por distribuições Gamma condicionalmente independente:</a:t>
            </a:r>
          </a:p>
          <a:p>
            <a:pPr lvl="1"/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72116-DA82-4578-A16B-C5C839F5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1" y="2373966"/>
            <a:ext cx="3200400" cy="86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42ABD-F800-4801-9DE1-6FAFA89E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884674"/>
            <a:ext cx="10515600" cy="11593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115111-D8E5-4BC2-BA7A-81708D46BD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82" t="8440"/>
          <a:stretch/>
        </p:blipFill>
        <p:spPr>
          <a:xfrm>
            <a:off x="3946369" y="2437528"/>
            <a:ext cx="4342608" cy="6452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DE3E3A-E365-4C21-A0CF-90AC2C4D5C4A}"/>
              </a:ext>
            </a:extLst>
          </p:cNvPr>
          <p:cNvCxnSpPr/>
          <p:nvPr/>
        </p:nvCxnSpPr>
        <p:spPr>
          <a:xfrm flipH="1">
            <a:off x="2407920" y="2987040"/>
            <a:ext cx="2357120" cy="114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24BCBA-1EB6-4ABC-9E39-37589E55A8F4}"/>
              </a:ext>
            </a:extLst>
          </p:cNvPr>
          <p:cNvCxnSpPr/>
          <p:nvPr/>
        </p:nvCxnSpPr>
        <p:spPr>
          <a:xfrm flipH="1">
            <a:off x="6858000" y="2909662"/>
            <a:ext cx="121920" cy="975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7447B1-05CF-4AA3-9CB0-B8C16CBE4336}"/>
              </a:ext>
            </a:extLst>
          </p:cNvPr>
          <p:cNvSpPr txBox="1"/>
          <p:nvPr/>
        </p:nvSpPr>
        <p:spPr>
          <a:xfrm>
            <a:off x="5486400" y="4859337"/>
            <a:ext cx="324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são distribuições Gamma</a:t>
            </a:r>
          </a:p>
        </p:txBody>
      </p:sp>
    </p:spTree>
    <p:extLst>
      <p:ext uri="{BB962C8B-B14F-4D97-AF65-F5344CB8AC3E}">
        <p14:creationId xmlns:p14="http://schemas.microsoft.com/office/powerpoint/2010/main" val="1376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B2EC-0EE6-4183-BF71-E6F9202AD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3811"/>
            <a:ext cx="10515600" cy="363874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Spike and Slab Restricted Boltzmann Machines (</a:t>
            </a:r>
            <a:r>
              <a:rPr lang="en-US" i="1" dirty="0" err="1"/>
              <a:t>ssRBMs</a:t>
            </a:r>
            <a:r>
              <a:rPr lang="en-US" i="1" dirty="0"/>
              <a:t>) </a:t>
            </a:r>
          </a:p>
          <a:p>
            <a:r>
              <a:rPr lang="pt-BR" sz="2400" dirty="0"/>
              <a:t>Outro modo de modelar a covariância estrutural de dados com valor nos reais.</a:t>
            </a:r>
          </a:p>
          <a:p>
            <a:r>
              <a:rPr lang="pt-BR" sz="2400" dirty="0"/>
              <a:t>Não precisa de inversão matricial ou métodos Monte Carlo Hamiltonianos como as supracitadas mcRBMs.</a:t>
            </a:r>
            <a:endParaRPr lang="pt-BR" dirty="0"/>
          </a:p>
          <a:p>
            <a:r>
              <a:rPr lang="pt-BR" sz="2400" dirty="0"/>
              <a:t>Possui dois conjuntos de variáveis latentes: binárias </a:t>
            </a:r>
            <a:r>
              <a:rPr lang="pt-BR" sz="2400" i="1" dirty="0"/>
              <a:t>spike</a:t>
            </a:r>
            <a:r>
              <a:rPr lang="pt-BR" sz="2400" dirty="0"/>
              <a:t> e reais </a:t>
            </a:r>
            <a:r>
              <a:rPr lang="pt-BR" sz="2400" i="1" dirty="0"/>
              <a:t>slab</a:t>
            </a:r>
            <a:r>
              <a:rPr lang="pt-BR" sz="2400" dirty="0"/>
              <a:t>. A média das variáveis visíveis condicionadas as latentes é dada por              .    . Logo h seleciona uma coluna de W. Portanto, as variáveis </a:t>
            </a:r>
            <a:r>
              <a:rPr lang="pt-BR" sz="2400" i="1" dirty="0"/>
              <a:t>spike</a:t>
            </a:r>
            <a:r>
              <a:rPr lang="pt-BR" sz="2400" dirty="0"/>
              <a:t> determinam se aquele componente estará presente, já a variável </a:t>
            </a:r>
            <a:r>
              <a:rPr lang="pt-BR" sz="2400" i="1" dirty="0"/>
              <a:t>slab</a:t>
            </a:r>
            <a:r>
              <a:rPr lang="pt-BR" sz="2400" dirty="0"/>
              <a:t> correspondente determina a intensidade do componente se ele estiver presente.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57BF8-F140-46CE-839F-39CB14ED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695" y="2428341"/>
            <a:ext cx="1276985" cy="41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D8BB1-B3CD-4D35-864C-79BED93CC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4564033"/>
            <a:ext cx="7849870" cy="1960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23200-1C55-4A9F-A781-9E83BB96480C}"/>
              </a:ext>
            </a:extLst>
          </p:cNvPr>
          <p:cNvSpPr txBox="1"/>
          <p:nvPr/>
        </p:nvSpPr>
        <p:spPr>
          <a:xfrm>
            <a:off x="1503680" y="4379367"/>
            <a:ext cx="378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Função de energia do modelo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9976B-89BA-472C-A9C4-A2CF6F6D91AF}"/>
              </a:ext>
            </a:extLst>
          </p:cNvPr>
          <p:cNvSpPr txBox="1"/>
          <p:nvPr/>
        </p:nvSpPr>
        <p:spPr>
          <a:xfrm>
            <a:off x="7768589" y="4056201"/>
            <a:ext cx="4175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Variações convolucionais da ssRBM obtêm ótimos resultados na produção de amostras de imagens naturais</a:t>
            </a:r>
          </a:p>
        </p:txBody>
      </p:sp>
    </p:spTree>
    <p:extLst>
      <p:ext uri="{BB962C8B-B14F-4D97-AF65-F5344CB8AC3E}">
        <p14:creationId xmlns:p14="http://schemas.microsoft.com/office/powerpoint/2010/main" val="30137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/>
          <a:lstStyle/>
          <a:p>
            <a:r>
              <a:rPr lang="en-US" dirty="0"/>
              <a:t>20.6 Convolutional Boltzmann Machines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745D-F9EA-49DD-A97B-C8E601E6D03E}"/>
                  </a:ext>
                </a:extLst>
              </p:cNvPr>
              <p:cNvSpPr txBox="1"/>
              <p:nvPr/>
            </p:nvSpPr>
            <p:spPr>
              <a:xfrm>
                <a:off x="695856" y="1595021"/>
                <a:ext cx="1093724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Dados com alta dimensão como imagens são pesados computationalmente, por isso, criam-se operações como convoluções discretas com kernels pequenos para explorar a estrutura espacial ou temporal que seja invariante a translações.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Alem desses filtros é necessário operações de pooling para diminuição do tamanho sucessivo das camadas: </a:t>
                </a:r>
                <a:r>
                  <a:rPr lang="pt-BR" sz="2400" b="1" dirty="0"/>
                  <a:t>como definir pooling para modelos baseados em energia?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b="1" dirty="0"/>
                  <a:t>Solução: </a:t>
                </a:r>
                <a:r>
                  <a:rPr lang="pt-BR" sz="2400" b="1" i="1" dirty="0"/>
                  <a:t>probabilistic max pooling </a:t>
                </a:r>
                <a:r>
                  <a:rPr lang="pt-BR" sz="2400" dirty="0"/>
                  <a:t>(Lee, 2009).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Forçar a condição que as unidades de detecção (vetor binário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sz="2400" dirty="0"/>
                  <a:t>) possuam no máximo uma unidade atividade num determinado momento.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0,0,0,1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0,0,1,0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0,1,0,0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1,0,0,0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,[0,0,0,0]</m:t>
                    </m:r>
                  </m:oMath>
                </a14:m>
                <a:endParaRPr lang="pt-BR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Onde o max-pooling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400" dirty="0"/>
                  <a:t> é sempre 1 quando qualquer dessas unidades forem 1, e zero no caso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[0,0,0,0]</m:t>
                    </m:r>
                  </m:oMath>
                </a14:m>
                <a:endParaRPr lang="pt-BR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Em vez de ter de normalizar para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sz="2400" dirty="0"/>
                  <a:t>combinações, tem-se apenas 5.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Ainda pior desempenho que CNNs supervisionadas.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Possuem certos problemas na adaptabilidade com inputs de tamanhos diversos.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CD745D-F9EA-49DD-A97B-C8E601E6D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56" y="1595021"/>
                <a:ext cx="10937240" cy="5262979"/>
              </a:xfrm>
              <a:prstGeom prst="rect">
                <a:avLst/>
              </a:prstGeom>
              <a:blipFill>
                <a:blip r:embed="rId2"/>
                <a:stretch>
                  <a:fillRect l="-725" t="-927" r="-334" b="-17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2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20.7 Boltzmann Machines for Structured or Sequential Outputs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A542C-7DE0-4F6D-AAF2-1348EDC41B34}"/>
                  </a:ext>
                </a:extLst>
              </p:cNvPr>
              <p:cNvSpPr txBox="1"/>
              <p:nvPr/>
            </p:nvSpPr>
            <p:spPr>
              <a:xfrm>
                <a:off x="627380" y="1690688"/>
                <a:ext cx="10937240" cy="5352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Quando se deseja prever baseado num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/>
                  <a:t> algum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sz="2400" dirty="0"/>
                  <a:t> com </a:t>
                </a:r>
                <a:r>
                  <a:rPr lang="pt-BR" sz="2400" b="1" dirty="0"/>
                  <a:t>estrutura</a:t>
                </a:r>
                <a:r>
                  <a:rPr lang="pt-BR" sz="2400" dirty="0"/>
                  <a:t>, onde diferentes pedaços do saída são relacionados e subordinados com outros pedaços.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Exemplo: síntese de fala: 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sz="2400" dirty="0"/>
                  <a:t> possui rica estrutura como forma de onda.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Para isso pode-se usar uma distribuição de probabilidade condicional: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Outro exemplo: modelar sequências, i.e. estimar                            , para isso RBMs condicionais modelam                                       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Outra maneira de modelar sequências como:  				         é modelar apenas	          numa RBM, mas introduzir a informação dos tempos anteriores nos parâmetros </a:t>
                </a:r>
                <a:r>
                  <a:rPr lang="pt-BR" sz="2400" i="1" dirty="0"/>
                  <a:t>bias</a:t>
                </a:r>
                <a:r>
                  <a:rPr lang="pt-BR" sz="2400" dirty="0"/>
                  <a:t> os quais tornam-se uma função linear das </a:t>
                </a:r>
                <a:r>
                  <a:rPr lang="pt-BR" sz="2400" b="1" i="1" dirty="0"/>
                  <a:t>m</a:t>
                </a:r>
                <a:r>
                  <a:rPr lang="pt-BR" sz="2400" dirty="0"/>
                  <a:t> últimas variáveis. Quase uma nova RBM para cada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 quando se muda o valor das variáveis passadas.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Ainda outra maneira: usar uma RNN para emitir todos os parâmetros de um RBM para cada passo no tempo.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DA542C-7DE0-4F6D-AAF2-1348EDC4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" y="1690688"/>
                <a:ext cx="10937240" cy="5352171"/>
              </a:xfrm>
              <a:prstGeom prst="rect">
                <a:avLst/>
              </a:prstGeom>
              <a:blipFill>
                <a:blip r:embed="rId2"/>
                <a:stretch>
                  <a:fillRect l="-780" t="-911" r="-11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283A1E-B0F2-47D2-897A-C8F412A0D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966" y="3173926"/>
            <a:ext cx="1873684" cy="353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2EB3F-3559-46F9-8479-94D9C2E06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87" y="3527043"/>
            <a:ext cx="2734939" cy="360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C4C88-CC84-4148-B169-51F718E55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796" y="3881851"/>
            <a:ext cx="3629608" cy="444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64EEE-860F-47C8-A94A-26A75F66A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144" y="4284883"/>
            <a:ext cx="922672" cy="4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20.8 Other Boltzmann Machines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6A4BF-E83F-4690-8685-405A3FE885D4}"/>
                  </a:ext>
                </a:extLst>
              </p:cNvPr>
              <p:cNvSpPr txBox="1"/>
              <p:nvPr/>
            </p:nvSpPr>
            <p:spPr>
              <a:xfrm>
                <a:off x="625757" y="1535046"/>
                <a:ext cx="1141708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Pode-se treinar BMs para objetivos discriminativos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pt-BR" sz="2400" dirty="0"/>
                  <a:t>, utilizando um treinamento que possua uma combinação linear de critérios discriminativos e generativos.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u="sng" dirty="0"/>
                  <a:t>Porém acabam sendo menos poderosas que MLPs supervisionadas com as tecnologias presentes.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RBMs são modelos ricos com diversas possibilidades de mudanças de suas suposições como por exemplo: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Modelar em sua função de energia relações de ordem superior como ligações envolvendo a multiplição de várias variáveis, pense nos monômios de ordem 3.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Um Modelo possuir dois conjuntos de unidades latentes, um interagindo com </a:t>
                </a:r>
                <a14:m>
                  <m:oMath xmlns:m="http://schemas.openxmlformats.org/officeDocument/2006/math"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sz="2400" dirty="0"/>
                  <a:t> e outro apenas com </a:t>
                </a:r>
                <a14:m>
                  <m:oMath xmlns:m="http://schemas.openxmlformats.org/officeDocument/2006/math">
                    <m:r>
                      <a:rPr lang="pt-BR" sz="24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Embora precisem de mais estudo para aplicação - diferente de uma simples re-definição de uma camada em um modelo MLP – o campo ainda é aberto para novas metodologias.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6A4BF-E83F-4690-8685-405A3FE88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7" y="1535046"/>
                <a:ext cx="11417085" cy="5632311"/>
              </a:xfrm>
              <a:prstGeom prst="rect">
                <a:avLst/>
              </a:prstGeom>
              <a:blipFill>
                <a:blip r:embed="rId2"/>
                <a:stretch>
                  <a:fillRect l="-747" t="-866" r="-10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08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75FC895-9A4F-4A5B-8314-41DA6E37C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97"/>
          <a:stretch/>
        </p:blipFill>
        <p:spPr>
          <a:xfrm>
            <a:off x="6202598" y="4805548"/>
            <a:ext cx="1683047" cy="4505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4233BF-1619-42F9-8658-03075F2B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67"/>
          <a:stretch/>
        </p:blipFill>
        <p:spPr>
          <a:xfrm>
            <a:off x="4250789" y="4844376"/>
            <a:ext cx="1847850" cy="476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20.9 Back-Propagation through Random Operations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8CBE01-F99A-4914-9366-064804DCDB85}"/>
                  </a:ext>
                </a:extLst>
              </p:cNvPr>
              <p:cNvSpPr txBox="1"/>
              <p:nvPr/>
            </p:nvSpPr>
            <p:spPr>
              <a:xfrm>
                <a:off x="625757" y="1535046"/>
                <a:ext cx="1141708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Redes tradicionais produzem uma saída deterministica dada uma entrada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/>
                  <a:t>, porém no campo generativo é desejável obter certo nível de </a:t>
                </a:r>
                <a:r>
                  <a:rPr lang="pt-BR" sz="2400" b="1" dirty="0"/>
                  <a:t>estocasticidade</a:t>
                </a:r>
                <a:r>
                  <a:rPr lang="pt-BR" sz="2400" dirty="0"/>
                  <a:t> nessa transformação.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Um modo de se realizar isso é simplesmente alimentar a rede com um input de ruído Gaussiano a mais, i.e. um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400" dirty="0"/>
                  <a:t>, mudando a rede para uma função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 que pode sofrer retro-propagação normalmente como antes.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Exemplo: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Depois fica fácil incorporar essa operação de amostragem num grafo computational maior, podendo-se calcular as perdas em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sz="2400" dirty="0"/>
                  <a:t>. Além disso,  a média e a variância pode ser o output de uma rede, i.e.                           ,                         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b="1" dirty="0"/>
                  <a:t>Princípio geral: </a:t>
                </a:r>
                <a:r>
                  <a:rPr lang="en-US" sz="2400" i="1" dirty="0" err="1"/>
                  <a:t>reparametrization</a:t>
                </a:r>
                <a:r>
                  <a:rPr lang="en-US" sz="2400" i="1" dirty="0"/>
                  <a:t> trick, stochastic back-propagation, or perturbation analysis</a:t>
                </a:r>
                <a:r>
                  <a:rPr lang="en-US" sz="2400" dirty="0"/>
                  <a:t>:</a:t>
                </a:r>
                <a:endParaRPr lang="pt-BR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8CBE01-F99A-4914-9366-064804DCD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7" y="1535046"/>
                <a:ext cx="11417085" cy="4524315"/>
              </a:xfrm>
              <a:prstGeom prst="rect">
                <a:avLst/>
              </a:prstGeom>
              <a:blipFill>
                <a:blip r:embed="rId4"/>
                <a:stretch>
                  <a:fillRect l="-747" t="-1078" r="-747" b="-21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9AC8392-0BED-4810-952A-B4B0EFEC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283" y="3433864"/>
            <a:ext cx="2257425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2A6756-7014-4C74-AE13-66FDD94BB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419" y="3429000"/>
            <a:ext cx="1809750" cy="657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42F29C-E4AF-4EBE-A0E7-D0E9B299B8B7}"/>
              </a:ext>
            </a:extLst>
          </p:cNvPr>
          <p:cNvCxnSpPr>
            <a:cxnSpLocks/>
          </p:cNvCxnSpPr>
          <p:nvPr/>
        </p:nvCxnSpPr>
        <p:spPr>
          <a:xfrm>
            <a:off x="4980562" y="3795814"/>
            <a:ext cx="1474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65CF995-D39D-4F4C-942E-528B84E0F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245" y="3476624"/>
            <a:ext cx="2143125" cy="561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D39850-FD76-4168-91F1-DD1B1E877B88}"/>
              </a:ext>
            </a:extLst>
          </p:cNvPr>
          <p:cNvSpPr txBox="1"/>
          <p:nvPr/>
        </p:nvSpPr>
        <p:spPr>
          <a:xfrm>
            <a:off x="8265169" y="357165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2CAB2E-B667-4ECB-8047-99C2F6E36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8387" y="5878791"/>
            <a:ext cx="2162175" cy="704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46ECFE-04E0-40E1-A32E-40EC4CB6D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4121" y="5801965"/>
            <a:ext cx="1895475" cy="704850"/>
          </a:xfrm>
          <a:prstGeom prst="rect">
            <a:avLst/>
          </a:prstGeom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C6E013C4-5818-4A19-9C20-B431345891F0}"/>
              </a:ext>
            </a:extLst>
          </p:cNvPr>
          <p:cNvSpPr/>
          <p:nvPr/>
        </p:nvSpPr>
        <p:spPr>
          <a:xfrm>
            <a:off x="5369668" y="6059361"/>
            <a:ext cx="1371600" cy="3211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8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20.9 Back-Propagation through Random Operations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36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D12B31-A30E-4286-A1A8-745119EED2C5}"/>
                  </a:ext>
                </a:extLst>
              </p:cNvPr>
              <p:cNvSpPr txBox="1"/>
              <p:nvPr/>
            </p:nvSpPr>
            <p:spPr>
              <a:xfrm>
                <a:off x="625757" y="1535046"/>
                <a:ext cx="11417085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 se o valor do meu output da minha função já “estocasticizada” for discreta?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O valor da derivada é zero um muitos lugares, não se possui informação suficiente para atualizar os paramêtros via um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Solução: algoritmo REINFORCE (</a:t>
                </a:r>
                <a:r>
                  <a:rPr lang="en-US" sz="2400" b="1" dirty="0" err="1"/>
                  <a:t>RE</a:t>
                </a:r>
                <a:r>
                  <a:rPr lang="en-US" sz="2400" dirty="0" err="1"/>
                  <a:t>ward</a:t>
                </a:r>
                <a:r>
                  <a:rPr lang="en-US" sz="2400" dirty="0"/>
                  <a:t> Increment = nonnegative </a:t>
                </a:r>
                <a:r>
                  <a:rPr lang="en-US" sz="2400" b="1" dirty="0"/>
                  <a:t>F</a:t>
                </a:r>
                <a:r>
                  <a:rPr lang="en-US" sz="2400" dirty="0"/>
                  <a:t>actor × </a:t>
                </a:r>
                <a:r>
                  <a:rPr lang="en-US" sz="2400" b="1" dirty="0"/>
                  <a:t>O</a:t>
                </a:r>
                <a:r>
                  <a:rPr lang="en-US" sz="2400" dirty="0"/>
                  <a:t>ﬀset </a:t>
                </a:r>
                <a:r>
                  <a:rPr lang="en-US" sz="2400" b="1" dirty="0"/>
                  <a:t>R</a:t>
                </a:r>
                <a:r>
                  <a:rPr lang="en-US" sz="2400" dirty="0"/>
                  <a:t>einforcement × </a:t>
                </a:r>
                <a:r>
                  <a:rPr lang="en-US" sz="2400" b="1" dirty="0"/>
                  <a:t>C</a:t>
                </a:r>
                <a:r>
                  <a:rPr lang="en-US" sz="2400" dirty="0"/>
                  <a:t>haracteristic </a:t>
                </a:r>
                <a:r>
                  <a:rPr lang="en-US" sz="2400" b="1" dirty="0"/>
                  <a:t>E</a:t>
                </a:r>
                <a:r>
                  <a:rPr lang="en-US" sz="2400" dirty="0"/>
                  <a:t>ligibility</a:t>
                </a:r>
                <a:r>
                  <a:rPr lang="pt-BR" sz="2400" dirty="0"/>
                  <a:t>):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Em vez de derivar                         , usa-se a função bem comportada e que permite gradiente descendente:  			   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Como?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D12B31-A30E-4286-A1A8-745119EED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7" y="1535046"/>
                <a:ext cx="11417085" cy="4154984"/>
              </a:xfrm>
              <a:prstGeom prst="rect">
                <a:avLst/>
              </a:prstGeom>
              <a:blipFill>
                <a:blip r:embed="rId2"/>
                <a:stretch>
                  <a:fillRect l="-747" t="-1175" r="-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192CD2F-985D-42C8-AD9E-35A93063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03" y="2053256"/>
            <a:ext cx="1914525" cy="59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3DBE4-7450-4E53-8607-EFAD3EC7B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38"/>
          <a:stretch/>
        </p:blipFill>
        <p:spPr>
          <a:xfrm>
            <a:off x="3755266" y="4187475"/>
            <a:ext cx="1647825" cy="388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F51BB-2FEE-4CE1-AE4B-34C2AE46EF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27" b="-1"/>
          <a:stretch/>
        </p:blipFill>
        <p:spPr>
          <a:xfrm>
            <a:off x="4493866" y="4575492"/>
            <a:ext cx="2819400" cy="38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1051B7F-0EF7-433D-A02C-E125AF4938B2}"/>
              </a:ext>
            </a:extLst>
          </p:cNvPr>
          <p:cNvSpPr/>
          <p:nvPr/>
        </p:nvSpPr>
        <p:spPr>
          <a:xfrm>
            <a:off x="203200" y="2768600"/>
            <a:ext cx="2941320" cy="157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20.9 Back-Propagation through Random Operations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583489-0FD9-4273-B2B9-A8A56628C678}" type="slidenum">
              <a:rPr lang="pt-BR" smtClean="0"/>
              <a:t>37</a:t>
            </a:fld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12B31-A30E-4286-A1A8-745119EED2C5}"/>
              </a:ext>
            </a:extLst>
          </p:cNvPr>
          <p:cNvSpPr txBox="1"/>
          <p:nvPr/>
        </p:nvSpPr>
        <p:spPr>
          <a:xfrm>
            <a:off x="598277" y="1641902"/>
            <a:ext cx="11417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Como?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96699-0DE9-4E2D-ADE1-E3A0880E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917" y="2005648"/>
            <a:ext cx="3209925" cy="742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4BC1-8778-40E3-BF3F-546B128F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917" y="2748598"/>
            <a:ext cx="3409950" cy="89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33F6C-E249-487E-B426-313DCA40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60" y="3643948"/>
            <a:ext cx="3200400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F3643-F15D-4F9A-A153-0FFBEC51D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18" b="-9618"/>
          <a:stretch/>
        </p:blipFill>
        <p:spPr>
          <a:xfrm>
            <a:off x="4963160" y="4548823"/>
            <a:ext cx="4514850" cy="1247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54D7C-C7D6-4E59-B20A-FE0DEE7D6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803" y="2138897"/>
            <a:ext cx="2915920" cy="6138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A01E5A-A429-4ADF-8EA0-E28F7DAC8C8C}"/>
              </a:ext>
            </a:extLst>
          </p:cNvPr>
          <p:cNvCxnSpPr/>
          <p:nvPr/>
        </p:nvCxnSpPr>
        <p:spPr>
          <a:xfrm flipH="1">
            <a:off x="7067867" y="2651760"/>
            <a:ext cx="1609936" cy="90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85B010-5D81-4D68-ACB4-951240438395}"/>
              </a:ext>
            </a:extLst>
          </p:cNvPr>
          <p:cNvSpPr txBox="1"/>
          <p:nvPr/>
        </p:nvSpPr>
        <p:spPr>
          <a:xfrm>
            <a:off x="3007360" y="5620980"/>
            <a:ext cx="178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Estimativa Monte Carlo não-enviesada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BA9D-E21A-449D-849D-E5D932D59A6C}"/>
              </a:ext>
            </a:extLst>
          </p:cNvPr>
          <p:cNvCxnSpPr>
            <a:cxnSpLocks/>
          </p:cNvCxnSpPr>
          <p:nvPr/>
        </p:nvCxnSpPr>
        <p:spPr>
          <a:xfrm flipV="1">
            <a:off x="4409440" y="5019040"/>
            <a:ext cx="553720" cy="106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30D7C8-E222-4F18-B8A6-56968F7BCCD5}"/>
                  </a:ext>
                </a:extLst>
              </p:cNvPr>
              <p:cNvSpPr txBox="1"/>
              <p:nvPr/>
            </p:nvSpPr>
            <p:spPr>
              <a:xfrm>
                <a:off x="294958" y="2942383"/>
                <a:ext cx="29413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Existem alguns métodos para diminuir a variância dessa estimativa com a utilização de baselines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30D7C8-E222-4F18-B8A6-56968F7BC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8" y="2942383"/>
                <a:ext cx="2941320" cy="1200329"/>
              </a:xfrm>
              <a:prstGeom prst="rect">
                <a:avLst/>
              </a:prstGeom>
              <a:blipFill>
                <a:blip r:embed="rId7"/>
                <a:stretch>
                  <a:fillRect l="-1656" t="-3046" r="-1863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CC3F20-B5B7-4AA3-9A42-609EDA00037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673860" y="4343400"/>
            <a:ext cx="301244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20.10 Directed Generative Nets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A29B3-9916-4005-95D9-BA76288FA15C}"/>
              </a:ext>
            </a:extLst>
          </p:cNvPr>
          <p:cNvSpPr txBox="1"/>
          <p:nvPr/>
        </p:nvSpPr>
        <p:spPr>
          <a:xfrm>
            <a:off x="670560" y="1690688"/>
            <a:ext cx="1042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Até cerca de 2013, modelos gráficos direcionados foram menos populares na comunidade de aprendizado profundo. Os tópicos seguintes apresentam esses modelos pelo ponto de vista dessa comunidade.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C6C7C1-95A9-4545-9825-1F84CD3A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9" y="3114537"/>
            <a:ext cx="4229100" cy="187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0F1DC-24E5-4320-B4D3-A9CBF94F6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892" y="2839582"/>
            <a:ext cx="4533900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49E24F-6F03-416F-A425-3BE50506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760" y="4481512"/>
            <a:ext cx="1828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27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79345-6275-4A5A-981D-E5C7BD99D41B}"/>
                  </a:ext>
                </a:extLst>
              </p:cNvPr>
              <p:cNvSpPr txBox="1"/>
              <p:nvPr/>
            </p:nvSpPr>
            <p:spPr>
              <a:xfrm>
                <a:off x="627380" y="1225689"/>
                <a:ext cx="11417085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Estrutura direcionada com uma probabilidade condicional especifica, sendo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2400" dirty="0"/>
                  <a:t> um vetor binária numa camada tal, a probabilidade de uma de suas variáveis dados os seus ancestrais toma a seguinte forma: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Similar à Deep Belief Network, porém sem o teto de RBM.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Aproximador universal de distribuições de probabilidade sobre a camada visível.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Amostragem fácil: uma passada de amostragem ancestral.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Inferência difícil: camada latente dadaas visíveis é intratável, inclusive usando aproximações variacionais, lembre do problema dos cliques.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Porém metodos recentes como </a:t>
                </a:r>
                <a:r>
                  <a:rPr lang="pt-BR" sz="2400" i="1" dirty="0"/>
                  <a:t>importance sampling</a:t>
                </a:r>
                <a:r>
                  <a:rPr lang="pt-BR" sz="2400" dirty="0"/>
                  <a:t>, </a:t>
                </a:r>
                <a:r>
                  <a:rPr lang="pt-BR" sz="2400" i="1" dirty="0"/>
                  <a:t>reweighted wake-sleep</a:t>
                </a:r>
                <a:r>
                  <a:rPr lang="pt-BR" sz="2400" dirty="0"/>
                  <a:t> (Bornschein and Bengio, 2015) e </a:t>
                </a:r>
                <a:r>
                  <a:rPr lang="pt-BR" sz="2400" i="1" dirty="0"/>
                  <a:t>bidirectional Helmholtz machines</a:t>
                </a:r>
                <a:r>
                  <a:rPr lang="pt-BR" sz="2400" dirty="0"/>
                  <a:t> (Bornschein et al., 2015) conseguem treinar esse modelo de maneira a obter boa performance.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B79345-6275-4A5A-981D-E5C7BD99D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" y="1225689"/>
                <a:ext cx="11417085" cy="5632311"/>
              </a:xfrm>
              <a:prstGeom prst="rect">
                <a:avLst/>
              </a:prstGeom>
              <a:blipFill>
                <a:blip r:embed="rId2"/>
                <a:stretch>
                  <a:fillRect l="-747" t="-866" b="-1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8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20.10.1 Sigmoid Belief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39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8FC31-7418-4C00-92F5-4B647FA13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00" b="6077"/>
          <a:stretch/>
        </p:blipFill>
        <p:spPr>
          <a:xfrm>
            <a:off x="3945889" y="2367280"/>
            <a:ext cx="4664711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9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A95C-7F9D-411F-BF71-5BC5CC2F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estudar modelos generativos?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1A61-F88B-4B50-B240-59D54780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20" y="1647825"/>
            <a:ext cx="11079480" cy="1781175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Identificar anomalias: pergunte à p(x): se muito pequena então esse x provavelmente não veio da distribuição.</a:t>
            </a:r>
          </a:p>
          <a:p>
            <a:r>
              <a:rPr lang="pt-BR" sz="2400" dirty="0"/>
              <a:t>Gerar amostras de distribuições complexas, como images de cenas naturais, faces e dados médicos para diversos fins. Como aprendizado não-supervisionado, ou semi-supervisionado.</a:t>
            </a:r>
          </a:p>
          <a:p>
            <a:r>
              <a:rPr lang="pt-BR" sz="2400" dirty="0"/>
              <a:t>Compressão.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3F3E4-2F2C-47F6-B78B-A53C97C45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9B205-C915-4456-8DB0-0CE713A53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92" y="3718084"/>
            <a:ext cx="5264408" cy="24830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B0EC7F-7CF2-4985-A003-505E2EC5309A}"/>
              </a:ext>
            </a:extLst>
          </p:cNvPr>
          <p:cNvSpPr txBox="1"/>
          <p:nvPr/>
        </p:nvSpPr>
        <p:spPr>
          <a:xfrm>
            <a:off x="110232" y="3534013"/>
            <a:ext cx="68173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i="1" dirty="0"/>
              <a:t>Free Energy Principle: </a:t>
            </a:r>
            <a:r>
              <a:rPr lang="pt-BR" sz="2400" dirty="0"/>
              <a:t>teoria de funcionamento do cérebro que aplica modelo generativos para explicar a diminuição de uma quantidade chamada “free energy” que calcula um limite para a surpresa do agente estar em determinado estado</a:t>
            </a:r>
            <a:r>
              <a:rPr lang="pt-BR" sz="2400" i="1" dirty="0"/>
              <a:t>. </a:t>
            </a:r>
            <a:r>
              <a:rPr lang="pt-BR" sz="2400" dirty="0"/>
              <a:t>Menor surpresa maior chance de o organismo estar num estado homeostático; “peixe fora d’água possui enorme supresa sensorial”.</a:t>
            </a:r>
            <a:endParaRPr lang="pt-BR" sz="2400" i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24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20.10.2 Diﬀerentiable Generator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583489-0FD9-4273-B2B9-A8A56628C678}" type="slidenum">
              <a:rPr lang="pt-BR" smtClean="0"/>
              <a:t>40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69F90-D602-4D82-98AC-C8FF1B4E9E3C}"/>
                  </a:ext>
                </a:extLst>
              </p:cNvPr>
              <p:cNvSpPr txBox="1"/>
              <p:nvPr/>
            </p:nvSpPr>
            <p:spPr>
              <a:xfrm>
                <a:off x="627380" y="1225689"/>
                <a:ext cx="11417085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Modelos desse tipo transformam amostras de uma variável latente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400" dirty="0"/>
                  <a:t> para amostras ou distribuição 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/>
                  <a:t> utilizando uma função diferenciável                  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Essas redes geradoras podem ser interpretadas como algoritmos de geração de amostras de acordo com a distribuição que se deseja, onde os parâmetros dessa arquitetura selecionam uma dentre todas as distribuições desse espaço.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Exemplo, amostrar de uma distribuição normal: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De modo mais geral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pt-BR" sz="2400" dirty="0"/>
                  <a:t> irá selecionar uma transformação mais complicada: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pt-BR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69F90-D602-4D82-98AC-C8FF1B4E9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" y="1225689"/>
                <a:ext cx="11417085" cy="3785652"/>
              </a:xfrm>
              <a:prstGeom prst="rect">
                <a:avLst/>
              </a:prstGeom>
              <a:blipFill>
                <a:blip r:embed="rId2"/>
                <a:stretch>
                  <a:fillRect l="-747" t="-12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DFE1464-3282-4A05-9FEF-A28D439FA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105" y="1625947"/>
            <a:ext cx="1123950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4C56E-7D68-419D-B298-98CD3BF18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80" y="3631486"/>
            <a:ext cx="2865120" cy="503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E9F34-B319-4B73-AC8C-91CD7A05C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540" y="3285938"/>
            <a:ext cx="1214120" cy="4119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AF0A66-190D-4C5A-9AE1-0C888111E00F}"/>
              </a:ext>
            </a:extLst>
          </p:cNvPr>
          <p:cNvCxnSpPr/>
          <p:nvPr/>
        </p:nvCxnSpPr>
        <p:spPr>
          <a:xfrm flipV="1">
            <a:off x="7091680" y="3534013"/>
            <a:ext cx="782320" cy="16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DCBF95-B316-4FC9-BEC6-C7129717C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952" y="4683760"/>
            <a:ext cx="3533775" cy="1162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D2B637-CDC6-4DBA-B977-D94BFD57D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2840" y="4637871"/>
            <a:ext cx="2865120" cy="1384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7E041C-4DC0-4AAD-972D-9053242EBC41}"/>
              </a:ext>
            </a:extLst>
          </p:cNvPr>
          <p:cNvSpPr txBox="1"/>
          <p:nvPr/>
        </p:nvSpPr>
        <p:spPr>
          <a:xfrm>
            <a:off x="5956299" y="5080119"/>
            <a:ext cx="174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implicitamente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1B7649-5CD8-463A-BCD3-E324C0B0CAD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216843" y="5264785"/>
            <a:ext cx="739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6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20.10.3 Variational Autoencoders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583489-0FD9-4273-B2B9-A8A56628C678}" type="slidenum">
              <a:rPr lang="pt-BR" smtClean="0"/>
              <a:t>41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4850C-48F6-43A0-BECA-340CE41B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05" y="3164681"/>
            <a:ext cx="7369493" cy="697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7FDE2-4374-4D2B-8DAB-8DFE1A04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58" y="3862500"/>
            <a:ext cx="8758607" cy="61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5BA20-29F3-4DD0-99F1-2DA4E983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52" y="4564951"/>
            <a:ext cx="2566173" cy="61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71E7CD-31A0-4D60-9005-A863EC77B625}"/>
                  </a:ext>
                </a:extLst>
              </p:cNvPr>
              <p:cNvSpPr txBox="1"/>
              <p:nvPr/>
            </p:nvSpPr>
            <p:spPr>
              <a:xfrm>
                <a:off x="627380" y="1225689"/>
                <a:ext cx="1141708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Modelo direcionado que utiliza os métodos de inferência aproximada (capítulo 19) e pode ser treinado via métodos baseados em gradiente descendente.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Essencialmente tenta-se aumentar o limite inferior da </a:t>
                </a:r>
                <a:r>
                  <a:rPr lang="pt-BR" sz="2400" i="1" dirty="0"/>
                  <a:t>log-likelihood</a:t>
                </a:r>
                <a:r>
                  <a:rPr lang="pt-BR" sz="2400" dirty="0"/>
                  <a:t> dos dados via uma parametrização eficiente do posterior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400" dirty="0"/>
                  <a:t>, e uma posterior aplicação de gradiente descendente em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pt-BR" sz="2400" dirty="0"/>
                  <a:t> para os parâmetros 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pt-BR" sz="24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71E7CD-31A0-4D60-9005-A863EC7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0" y="1225689"/>
                <a:ext cx="11417085" cy="1938992"/>
              </a:xfrm>
              <a:prstGeom prst="rect">
                <a:avLst/>
              </a:prstGeom>
              <a:blipFill>
                <a:blip r:embed="rId5"/>
                <a:stretch>
                  <a:fillRect l="-747" t="-2516" b="-62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E234C79-7DA5-4081-B0BD-DF19DF8A9B63}"/>
              </a:ext>
            </a:extLst>
          </p:cNvPr>
          <p:cNvSpPr txBox="1"/>
          <p:nvPr/>
        </p:nvSpPr>
        <p:spPr>
          <a:xfrm>
            <a:off x="7678727" y="7441355"/>
            <a:ext cx="524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 retirada dos slides do curso CS 285-2019</a:t>
            </a:r>
          </a:p>
        </p:txBody>
      </p:sp>
    </p:spTree>
    <p:extLst>
      <p:ext uri="{BB962C8B-B14F-4D97-AF65-F5344CB8AC3E}">
        <p14:creationId xmlns:p14="http://schemas.microsoft.com/office/powerpoint/2010/main" val="14871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20.10.3 Variational Autoencoders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583489-0FD9-4273-B2B9-A8A56628C678}" type="slidenum">
              <a:rPr lang="pt-BR" smtClean="0"/>
              <a:t>42</a:t>
            </a:fld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685C3-ECAB-4425-A621-261D82451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" t="11333" b="5480"/>
          <a:stretch/>
        </p:blipFill>
        <p:spPr>
          <a:xfrm>
            <a:off x="185195" y="3458962"/>
            <a:ext cx="12006805" cy="1781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34C79-7DA5-4081-B0BD-DF19DF8A9B63}"/>
              </a:ext>
            </a:extLst>
          </p:cNvPr>
          <p:cNvSpPr txBox="1"/>
          <p:nvPr/>
        </p:nvSpPr>
        <p:spPr>
          <a:xfrm>
            <a:off x="0" y="6488668"/>
            <a:ext cx="524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Figuras retiradas dos slides do curso CS 285-2019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93D62-F7C8-4D15-A7FA-B7FC9285E5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07" b="5907"/>
          <a:stretch/>
        </p:blipFill>
        <p:spPr>
          <a:xfrm>
            <a:off x="1331088" y="1283288"/>
            <a:ext cx="8867775" cy="2305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6DE978-F877-49D3-BE37-71C1F29F8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4" t="8862" b="7811"/>
          <a:stretch/>
        </p:blipFill>
        <p:spPr>
          <a:xfrm>
            <a:off x="2321689" y="5447665"/>
            <a:ext cx="8226706" cy="8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52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20.10.3 Variational Autoencoders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43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FC07A-B8A8-48C9-AE2A-A2B3BB2C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59" y="1059854"/>
            <a:ext cx="7059281" cy="4449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65FAEB-1110-4483-A282-002A2DB0CC07}"/>
              </a:ext>
            </a:extLst>
          </p:cNvPr>
          <p:cNvSpPr txBox="1"/>
          <p:nvPr/>
        </p:nvSpPr>
        <p:spPr>
          <a:xfrm>
            <a:off x="2913379" y="5508981"/>
            <a:ext cx="6365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Imagens geradas pelo código latente z em 2-D via p(x|z) (Kingma and Welling, 2014a). Esquerda: amostradas geradas dos conjunto de dados </a:t>
            </a:r>
            <a:r>
              <a:rPr lang="pt-BR" i="1" dirty="0"/>
              <a:t>Frey faces</a:t>
            </a:r>
            <a:r>
              <a:rPr lang="pt-BR" dirty="0"/>
              <a:t>. Direita: amostras geradas com o MNIST.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661409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20.10.4 Generative Adversarial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59226-FC5F-4D90-AE72-82DBE65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515" y="4559052"/>
            <a:ext cx="4712970" cy="1122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BA093-A98A-429C-A20A-2C3D2DD96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3112752"/>
            <a:ext cx="9326880" cy="89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286CA-00EB-4F45-A270-96F55D144066}"/>
              </a:ext>
            </a:extLst>
          </p:cNvPr>
          <p:cNvSpPr txBox="1"/>
          <p:nvPr/>
        </p:nvSpPr>
        <p:spPr>
          <a:xfrm>
            <a:off x="762000" y="1364772"/>
            <a:ext cx="11417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Baseadas num cenário adversarial, entre uma rede geradora e outra rede discriminatória. Ambas podendo ser redes direcionais, onde a geradora usa o truque da reparametrização para gerar com estocasticidade.</a:t>
            </a:r>
          </a:p>
        </p:txBody>
      </p:sp>
    </p:spTree>
    <p:extLst>
      <p:ext uri="{BB962C8B-B14F-4D97-AF65-F5344CB8AC3E}">
        <p14:creationId xmlns:p14="http://schemas.microsoft.com/office/powerpoint/2010/main" val="18398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20.10.4 Generative Adversarial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45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BA32C-00EB-4C2D-A5CD-BCBD00A62596}"/>
              </a:ext>
            </a:extLst>
          </p:cNvPr>
          <p:cNvSpPr txBox="1"/>
          <p:nvPr/>
        </p:nvSpPr>
        <p:spPr>
          <a:xfrm>
            <a:off x="0" y="635635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Será melhor explicada na próxima apresentação.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36A21-CC62-4CD9-A318-C8F378A7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4" y="988558"/>
            <a:ext cx="9645215" cy="51192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B2065-6748-4422-8D9C-225363F8209A}"/>
              </a:ext>
            </a:extLst>
          </p:cNvPr>
          <p:cNvSpPr txBox="1"/>
          <p:nvPr/>
        </p:nvSpPr>
        <p:spPr>
          <a:xfrm>
            <a:off x="2219960" y="5585741"/>
            <a:ext cx="295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DCGAN: amostras de quartos (Radford, 2015). Dados LSUN.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DFACE-986E-4B00-BA7A-F6A16A33EE5E}"/>
              </a:ext>
            </a:extLst>
          </p:cNvPr>
          <p:cNvSpPr txBox="1"/>
          <p:nvPr/>
        </p:nvSpPr>
        <p:spPr>
          <a:xfrm>
            <a:off x="6206056" y="5971500"/>
            <a:ext cx="416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LAPGAN: amostras de igrejas (Denton, 2015). Dados LSUN.</a:t>
            </a:r>
          </a:p>
        </p:txBody>
      </p:sp>
    </p:spTree>
    <p:extLst>
      <p:ext uri="{BB962C8B-B14F-4D97-AF65-F5344CB8AC3E}">
        <p14:creationId xmlns:p14="http://schemas.microsoft.com/office/powerpoint/2010/main" val="3831302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FC3853-C795-4EC7-9965-B6365399AF03}"/>
              </a:ext>
            </a:extLst>
          </p:cNvPr>
          <p:cNvSpPr txBox="1"/>
          <p:nvPr/>
        </p:nvSpPr>
        <p:spPr>
          <a:xfrm>
            <a:off x="627380" y="1225689"/>
            <a:ext cx="114170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Modelo generativo que usa geradores diferenciáveis.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Diferente das VAEs e GANs não possui um rede pareada.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Utilizam o método de </a:t>
            </a:r>
            <a:r>
              <a:rPr lang="pt-BR" sz="2400" i="1" dirty="0"/>
              <a:t>moment matching</a:t>
            </a:r>
            <a:r>
              <a:rPr lang="pt-BR" sz="2400" dirty="0"/>
              <a:t>: treinar o modelo de tal forma que as estatísticas de suas amostras sejam o mais similar possível com as estatísticas das amostras dos dados.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Deve-se casar os momentos dos dados:                     ;				      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Todavia o número de combinações das features em momento cresce muito rápido. Para isso usa-se a função de custo chamada </a:t>
            </a:r>
            <a:r>
              <a:rPr lang="pt-BR" sz="2400" i="1" dirty="0"/>
              <a:t>maximum mean discrepancy</a:t>
            </a:r>
            <a:r>
              <a:rPr lang="pt-BR" sz="2400" dirty="0"/>
              <a:t>, ou MMD (Schölkopf and Smola, 2002; Gretton et al., 2012): mede o erro nos primeiros momentos em um espaço de dimensão infinita, utilizando um mapa implícito para o espaço das features definido via uma função kernel (parecido com a matemática dos SVMs). MMD é zero se as duas distribuições são iguais.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Mesmo com MMD as amostras são de baixa qualidade. Uma melhora pode ser obtida utilizando um autoencoder para gerar um espaço latente com o qual a rede será treinada.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49263-B246-4AED-AA8F-53CE6B1E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80" y="3065559"/>
            <a:ext cx="3248025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0249B-DB2B-42DF-87E4-C5946ED93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80"/>
          <a:stretch/>
        </p:blipFill>
        <p:spPr>
          <a:xfrm>
            <a:off x="6402909" y="2993414"/>
            <a:ext cx="1305829" cy="567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20.10.5 Generative Moment Matching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3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20.10.6 Convolutional Generative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47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AE194-DE31-493C-AB79-618CDEBDB297}"/>
              </a:ext>
            </a:extLst>
          </p:cNvPr>
          <p:cNvSpPr txBox="1"/>
          <p:nvPr/>
        </p:nvSpPr>
        <p:spPr>
          <a:xfrm>
            <a:off x="893597" y="1144666"/>
            <a:ext cx="11298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rede generativas podem precisar de convoluções “inversas” que aumentem os vetores gradativamente até que no fim da rede em vez de aparecer uma classificação ou outra informação discrimanatória deve-se aparecer uma imagem inteira, possuindo estrutura interna como textura e luminosidade corretas.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Para isso se define algumas operações específicas como o inverso de uma operação de pooling e a convolução transposta.</a:t>
            </a:r>
          </a:p>
        </p:txBody>
      </p:sp>
      <p:pic>
        <p:nvPicPr>
          <p:cNvPr id="8" name="1_BMngs93_rm2_BpJFH2mS0Q">
            <a:hlinkClick r:id="" action="ppaction://media"/>
            <a:extLst>
              <a:ext uri="{FF2B5EF4-FFF2-40B4-BE49-F238E27FC236}">
                <a16:creationId xmlns:a16="http://schemas.microsoft.com/office/drawing/2014/main" id="{2082F083-3869-461C-A72D-33718815E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8709" y="3429000"/>
            <a:ext cx="3422926" cy="3352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5C697-D737-4D02-9CB9-D9D6A91DDDDC}"/>
              </a:ext>
            </a:extLst>
          </p:cNvPr>
          <p:cNvSpPr txBox="1"/>
          <p:nvPr/>
        </p:nvSpPr>
        <p:spPr>
          <a:xfrm>
            <a:off x="8290560" y="6056268"/>
            <a:ext cx="39014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Fonte da imagem: </a:t>
            </a:r>
            <a:r>
              <a:rPr lang="pt-BR" sz="1100" dirty="0">
                <a:hlinkClick r:id="rId5"/>
              </a:rPr>
              <a:t>http://deeplearning.net/software/theano_versions/dev/tutorial/conv_arithmetic.html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58411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20.10.7 Auto-Regressive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4F02A-E1EE-461A-8E4D-3815ECA4E5D2}"/>
                  </a:ext>
                </a:extLst>
              </p:cNvPr>
              <p:cNvSpPr txBox="1"/>
              <p:nvPr/>
            </p:nvSpPr>
            <p:spPr>
              <a:xfrm>
                <a:off x="893597" y="1144666"/>
                <a:ext cx="1141708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São modelos probabilísticos direcionados sem variáveis latentes.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As distribuições condicionais são representadas por redes neurais.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A estrutura do grafo é o grafo completo. Ou seja, utilizando a regra da cadeia das probabilidades, tendo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sz="2400" dirty="0"/>
                  <a:t> variáveis, pode-se escrever: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4F02A-E1EE-461A-8E4D-3815ECA4E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97" y="1144666"/>
                <a:ext cx="11417085" cy="1569660"/>
              </a:xfrm>
              <a:prstGeom prst="rect">
                <a:avLst/>
              </a:prstGeom>
              <a:blipFill>
                <a:blip r:embed="rId2"/>
                <a:stretch>
                  <a:fillRect l="-748" t="-3113" b="-81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55A3015-EE90-43AC-B3E4-A6C7F242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2777743"/>
            <a:ext cx="9382125" cy="6000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C0E8C33-CD57-48A7-873C-130914A89D98}"/>
              </a:ext>
            </a:extLst>
          </p:cNvPr>
          <p:cNvGrpSpPr/>
          <p:nvPr/>
        </p:nvGrpSpPr>
        <p:grpSpPr>
          <a:xfrm>
            <a:off x="4120587" y="3240911"/>
            <a:ext cx="5308407" cy="2117213"/>
            <a:chOff x="4120587" y="3240911"/>
            <a:chExt cx="5308407" cy="21172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94A3B-D4B5-49C1-BC1F-CB5E1EAF3DCD}"/>
                </a:ext>
              </a:extLst>
            </p:cNvPr>
            <p:cNvSpPr txBox="1"/>
            <p:nvPr/>
          </p:nvSpPr>
          <p:spPr>
            <a:xfrm>
              <a:off x="4939497" y="4434794"/>
              <a:ext cx="24596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Cada uma dessas condicionais pode ser uma rede neural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C48F78E-5A91-41DF-A257-81A1896BC871}"/>
                </a:ext>
              </a:extLst>
            </p:cNvPr>
            <p:cNvCxnSpPr/>
            <p:nvPr/>
          </p:nvCxnSpPr>
          <p:spPr>
            <a:xfrm>
              <a:off x="4120587" y="3240911"/>
              <a:ext cx="1342664" cy="11645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943C54-53A6-4D3A-B138-203B4C0D8E3A}"/>
                </a:ext>
              </a:extLst>
            </p:cNvPr>
            <p:cNvCxnSpPr/>
            <p:nvPr/>
          </p:nvCxnSpPr>
          <p:spPr>
            <a:xfrm>
              <a:off x="5347504" y="3309365"/>
              <a:ext cx="300942" cy="1096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AD59B2-A43A-447B-8665-755C64656897}"/>
                </a:ext>
              </a:extLst>
            </p:cNvPr>
            <p:cNvCxnSpPr/>
            <p:nvPr/>
          </p:nvCxnSpPr>
          <p:spPr>
            <a:xfrm flipH="1">
              <a:off x="6244059" y="3343592"/>
              <a:ext cx="932245" cy="1061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FA8A73-EFB2-4E68-8DA4-9A92C8402811}"/>
                </a:ext>
              </a:extLst>
            </p:cNvPr>
            <p:cNvCxnSpPr/>
            <p:nvPr/>
          </p:nvCxnSpPr>
          <p:spPr>
            <a:xfrm flipH="1">
              <a:off x="6690168" y="3240911"/>
              <a:ext cx="2738826" cy="128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65C11E0-67B7-4BAD-919B-AF39ACFB5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t="10493" r="3483" b="14357"/>
          <a:stretch/>
        </p:blipFill>
        <p:spPr>
          <a:xfrm>
            <a:off x="236317" y="4868587"/>
            <a:ext cx="4335736" cy="167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9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20.10.8 Linear Auto-Regressive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49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C97A3-51D1-40B8-9533-29D3CDC0E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" t="3598" r="1379" b="832"/>
          <a:stretch/>
        </p:blipFill>
        <p:spPr>
          <a:xfrm>
            <a:off x="6441440" y="1056640"/>
            <a:ext cx="5750560" cy="52997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DC0E0-B1C7-4DAC-AA4F-2F11E786F6D5}"/>
                  </a:ext>
                </a:extLst>
              </p:cNvPr>
              <p:cNvSpPr txBox="1"/>
              <p:nvPr/>
            </p:nvSpPr>
            <p:spPr>
              <a:xfrm>
                <a:off x="893598" y="1144666"/>
                <a:ext cx="5391456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Modelo auto-regressivo mais simples possível: sem camadas intermediárias e sem compartilhamento de parâmetros.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Cada condicional é um modelo linear diferente.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Possui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 parâmetros, onde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sz="2400" dirty="0"/>
                  <a:t> é o número de variáveis.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São a generalização direta de modelos lineares para o paradigma generativo.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8DC0E0-B1C7-4DAC-AA4F-2F11E786F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98" y="1144666"/>
                <a:ext cx="5391456" cy="3785652"/>
              </a:xfrm>
              <a:prstGeom prst="rect">
                <a:avLst/>
              </a:prstGeom>
              <a:blipFill>
                <a:blip r:embed="rId3"/>
                <a:stretch>
                  <a:fillRect l="-1584" t="-1288" r="-339" b="-27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9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20.1 Boltzmann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83117" cy="4351338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A máquina de Boltzmann é um modelo probabilístico baseado em energia que modela uma distribuição sobre um vetor binário d-dimensional.</a:t>
            </a:r>
          </a:p>
          <a:p>
            <a:r>
              <a:rPr lang="pt-BR" sz="2400" dirty="0"/>
              <a:t>Podemos aumentar o poder de expressão do modelo adicionando </a:t>
            </a:r>
            <a:r>
              <a:rPr lang="pt-BR" sz="2400" b="1" dirty="0"/>
              <a:t>variáveis latentes </a:t>
            </a:r>
            <a:r>
              <a:rPr lang="pt-BR" sz="2400" dirty="0"/>
              <a:t>(similar ao MLP), com isso a Máquina de Boltzmann torna-se um aproximador universal de PMF’s sobre variáveis discretas.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43AA9-D2B5-4C58-9917-2F8A6EE5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539" y="2043386"/>
            <a:ext cx="264795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9C568-0349-431F-9696-E5F22D74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426" y="1168400"/>
            <a:ext cx="300037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CF4A4-2256-426C-B2AC-12B4F6E9DF64}"/>
              </a:ext>
            </a:extLst>
          </p:cNvPr>
          <p:cNvCxnSpPr/>
          <p:nvPr/>
        </p:nvCxnSpPr>
        <p:spPr>
          <a:xfrm flipV="1">
            <a:off x="8657732" y="1707603"/>
            <a:ext cx="94593" cy="43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0A22DE6-B8FC-40A5-BC71-105B4B34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10" y="1235074"/>
            <a:ext cx="1419225" cy="5238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B37962-F682-4D58-A2A5-5241D378D114}"/>
              </a:ext>
            </a:extLst>
          </p:cNvPr>
          <p:cNvCxnSpPr>
            <a:stCxn id="8" idx="2"/>
          </p:cNvCxnSpPr>
          <p:nvPr/>
        </p:nvCxnSpPr>
        <p:spPr>
          <a:xfrm>
            <a:off x="6834023" y="1758949"/>
            <a:ext cx="57971" cy="65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B31598-E9E3-4FA8-A6D6-6D3525B08CE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941379" y="3328076"/>
            <a:ext cx="1920519" cy="114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5F5C8-30C6-4991-8216-5425DC824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898" y="3058917"/>
            <a:ext cx="4918594" cy="53831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53DEF-7442-45CD-A31B-A022491E11ED}"/>
              </a:ext>
            </a:extLst>
          </p:cNvPr>
          <p:cNvCxnSpPr/>
          <p:nvPr/>
        </p:nvCxnSpPr>
        <p:spPr>
          <a:xfrm>
            <a:off x="8397601" y="2771775"/>
            <a:ext cx="1008993" cy="10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F381DA-9D7F-431C-9B6A-5175AD04CE1F}"/>
              </a:ext>
            </a:extLst>
          </p:cNvPr>
          <p:cNvSpPr txBox="1"/>
          <p:nvPr/>
        </p:nvSpPr>
        <p:spPr>
          <a:xfrm>
            <a:off x="9488050" y="2689585"/>
            <a:ext cx="20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Função de partição</a:t>
            </a:r>
          </a:p>
        </p:txBody>
      </p:sp>
      <p:pic>
        <p:nvPicPr>
          <p:cNvPr id="1026" name="Picture 2" descr="Image result for boltzmann machine">
            <a:extLst>
              <a:ext uri="{FF2B5EF4-FFF2-40B4-BE49-F238E27FC236}">
                <a16:creationId xmlns:a16="http://schemas.microsoft.com/office/drawing/2014/main" id="{927B96F5-866D-4E86-85DD-9A66E134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39" y="3686175"/>
            <a:ext cx="5063044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A3FC990-0A04-4893-A161-44055946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0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569F5-4E3F-49B4-9A19-50ACF334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757" y="1229530"/>
            <a:ext cx="6149243" cy="42331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20.10.9 Neural Auto-Regressive Networks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8DAA24-1E30-459D-9421-0D8A5CFACAAC}"/>
                  </a:ext>
                </a:extLst>
              </p:cNvPr>
              <p:cNvSpPr txBox="1"/>
              <p:nvPr/>
            </p:nvSpPr>
            <p:spPr>
              <a:xfrm>
                <a:off x="893598" y="1144666"/>
                <a:ext cx="5391456" cy="533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200" dirty="0"/>
                  <a:t>Modelo auto-regressivo com parametrização de cada condicional mais poderosa, e utiliza compartilhamento de parâmetros.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200" dirty="0"/>
                  <a:t>Dois pontos positivos: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pt-BR" sz="2100" dirty="0"/>
                  <a:t>A Parametrização de cada condicional via uma rede neural diminui o número de paramêtros exponencialmente, ou seja, não precisa enumerar todas combinações das variáveis.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pt-BR" sz="2100" dirty="0"/>
                  <a:t>Usa-se a conectividade esquerda-para-direita para juntar todas as redes numa só. As features da camada oculta utilizada para prever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100" dirty="0"/>
                  <a:t> podem ser reusadas para prever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1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1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pt-BR" sz="2100" dirty="0"/>
                  <a:t>. Aplica o conceito de reuso.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8DAA24-1E30-459D-9421-0D8A5CFAC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98" y="1144666"/>
                <a:ext cx="5391456" cy="5339923"/>
              </a:xfrm>
              <a:prstGeom prst="rect">
                <a:avLst/>
              </a:prstGeom>
              <a:blipFill>
                <a:blip r:embed="rId3"/>
                <a:stretch>
                  <a:fillRect l="-1357" t="-799" r="-1584" b="-1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3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136525"/>
            <a:ext cx="1093724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20.10.10 NADE: neural auto-regressive density estimator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CCB0-B914-4E37-A0C0-B79E2339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331" y="1664549"/>
            <a:ext cx="7054669" cy="44893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F28DB-CEC0-4760-8274-891973CB1BB3}"/>
                  </a:ext>
                </a:extLst>
              </p:cNvPr>
              <p:cNvSpPr txBox="1"/>
              <p:nvPr/>
            </p:nvSpPr>
            <p:spPr>
              <a:xfrm>
                <a:off x="223935" y="1220595"/>
                <a:ext cx="5075853" cy="2416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200" dirty="0"/>
                  <a:t>Modelo auto-regressivo com bom desempenho.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pt-BR" sz="2200" dirty="0"/>
                  <a:t>Os parâmetros das unidades ocultas de grupos </a:t>
                </a:r>
                <a14:m>
                  <m:oMath xmlns:m="http://schemas.openxmlformats.org/officeDocument/2006/math">
                    <m:r>
                      <a:rPr lang="pt-BR" sz="2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sz="2100" dirty="0"/>
                  <a:t> são compartilhados, criando um maior compartilhamento de recursos que as arquiteturas auto-regressivas anteriores.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F28DB-CEC0-4760-8274-891973CB1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1220595"/>
                <a:ext cx="5075853" cy="2416046"/>
              </a:xfrm>
              <a:prstGeom prst="rect">
                <a:avLst/>
              </a:prstGeom>
              <a:blipFill>
                <a:blip r:embed="rId3"/>
                <a:stretch>
                  <a:fillRect l="-1442" t="-1763" r="-1563" b="-4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1998182-2992-4015-B7E2-C50B89D6D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62" y="4247562"/>
            <a:ext cx="2114550" cy="6477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FFDDCE-9737-4EB9-A25A-24CDE8E2CCF6}"/>
              </a:ext>
            </a:extLst>
          </p:cNvPr>
          <p:cNvCxnSpPr>
            <a:cxnSpLocks/>
          </p:cNvCxnSpPr>
          <p:nvPr/>
        </p:nvCxnSpPr>
        <p:spPr>
          <a:xfrm>
            <a:off x="3713584" y="4637314"/>
            <a:ext cx="1586204" cy="195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20.11 Drawing Samples from Autoencoders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798E1-C57F-433B-A10E-8D3E77EFCC84}"/>
              </a:ext>
            </a:extLst>
          </p:cNvPr>
          <p:cNvSpPr txBox="1"/>
          <p:nvPr/>
        </p:nvSpPr>
        <p:spPr>
          <a:xfrm>
            <a:off x="598277" y="1378089"/>
            <a:ext cx="11417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Bengio et al. (2013c) mostra como construir uma cadeia de Markov para o modelo </a:t>
            </a:r>
            <a:r>
              <a:rPr lang="pt-BR" sz="2400" i="1" dirty="0"/>
              <a:t>generalized denoising autoencoders </a:t>
            </a:r>
            <a:r>
              <a:rPr lang="pt-BR" sz="2400" dirty="0"/>
              <a:t>(lembrem do capítulo 14).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0C4E8-D08D-4676-A90D-6455D150E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2" t="5400" r="4928" b="1643"/>
          <a:stretch/>
        </p:blipFill>
        <p:spPr>
          <a:xfrm>
            <a:off x="5721192" y="2664863"/>
            <a:ext cx="5933440" cy="31581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017085-0A1D-4CC4-9EC2-E62BEF3DFB5D}"/>
                  </a:ext>
                </a:extLst>
              </p:cNvPr>
              <p:cNvSpPr txBox="1"/>
              <p:nvPr/>
            </p:nvSpPr>
            <p:spPr>
              <a:xfrm>
                <a:off x="636376" y="2423159"/>
                <a:ext cx="5276744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pt-BR" sz="2000" dirty="0"/>
                  <a:t>Injete ruído corrompedor, amostrando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20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sz="2000" dirty="0"/>
                  <a:t>Codificar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2000" dirty="0"/>
                  <a:t> dentro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sz="2000" dirty="0"/>
                  <a:t>Decodifique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sz="2000" dirty="0"/>
                  <a:t> para obter os parâmetros: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pt-BR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pt-BR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sz="2000" dirty="0"/>
                  <a:t> Amostre o próximo estado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/>
                  <a:t> de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pt-BR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pt-BR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pt-BR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pt-BR" sz="2000" dirty="0"/>
                  <a:t>Então, a cadeira de Markov forma um estimador implícito consistente.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017085-0A1D-4CC4-9EC2-E62BEF3D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76" y="2423159"/>
                <a:ext cx="5276744" cy="3477875"/>
              </a:xfrm>
              <a:prstGeom prst="rect">
                <a:avLst/>
              </a:prstGeom>
              <a:blipFill>
                <a:blip r:embed="rId3"/>
                <a:stretch>
                  <a:fillRect l="-1270" t="-1051" b="-21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12D9A4-C7E9-4A11-B445-7D8803F2D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477" y="3465552"/>
            <a:ext cx="2895715" cy="463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0ADA63-8906-4CE3-A5F2-B68C45CF0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3442671"/>
            <a:ext cx="1116803" cy="418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96B79-15A0-436D-8F7C-895C75B67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746" y="4350789"/>
            <a:ext cx="2929593" cy="46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20.12 Generative Stochastic Networks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EB7F9-6381-4313-ACB3-A0AEA969D40A}"/>
              </a:ext>
            </a:extLst>
          </p:cNvPr>
          <p:cNvSpPr txBox="1"/>
          <p:nvPr/>
        </p:nvSpPr>
        <p:spPr>
          <a:xfrm>
            <a:off x="678180" y="1378089"/>
            <a:ext cx="114170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São uma generalização dos </a:t>
            </a:r>
            <a:r>
              <a:rPr lang="pt-BR" sz="2400" i="1" dirty="0"/>
              <a:t>denoising autoencoders</a:t>
            </a:r>
            <a:r>
              <a:rPr lang="pt-BR" sz="2400" dirty="0"/>
              <a:t> (capítulo 14) que incluem variáveis latentes no processo generativo da cadeia de Markov.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Parametrizadas por duas distribuições de probabilidade condicionais, cada uma especificando um passo na cadeia de Markov: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Note que o modelo parametriza o próprio processo generativo em vez da descrição matemática da distribuição conjunta das variáveis latentes e visíveis. Em outras palavras o modelo é </a:t>
            </a:r>
            <a:r>
              <a:rPr lang="pt-BR" sz="2400" b="1" dirty="0"/>
              <a:t>implícito</a:t>
            </a:r>
            <a:r>
              <a:rPr lang="pt-BR" sz="2400" dirty="0"/>
              <a:t> e é definido como distribuição estacionária da cadeia de Markov.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Pode também ser aplicada em modelos discrimatorios com algumas mudanças.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75EC1-6D21-419C-AFC3-63B92F9B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041" y="3061843"/>
            <a:ext cx="1817478" cy="593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B47B4-8678-4DAC-BF1E-ECB314FB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792" y="3807387"/>
            <a:ext cx="3101975" cy="58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5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20.13 Other Generation Schemes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915EB-1B1E-451B-ADEC-A25A3DC02811}"/>
              </a:ext>
            </a:extLst>
          </p:cNvPr>
          <p:cNvSpPr txBox="1"/>
          <p:nvPr/>
        </p:nvSpPr>
        <p:spPr>
          <a:xfrm>
            <a:off x="678180" y="1378089"/>
            <a:ext cx="114170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Processos de amostragem utilizados até o momento foram a amostragem MCMC, amostragem ancestral ou uma combinação dos dois. Todavia, existem outros?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i="1" dirty="0"/>
              <a:t>Diffusion inversion: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Inspirado na termodinâmica no regime de não-equilíbrio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A estrutura da distribuição de probabilidade pode ser aos poucos destruída, i.e. possuir maior entropia (imagine que se aumente a temperatura).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O método faz o inverso, ele aprende a reconstruir a estrutura da distribuição com entropia alta. Parecido com amostragens MCMC e a ideia supracitada dos </a:t>
            </a:r>
            <a:r>
              <a:rPr lang="pt-BR" sz="2400" i="1" dirty="0"/>
              <a:t>denoising autoencoders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i="1" dirty="0"/>
              <a:t>Approximate Bayesian Computation (ABC) framework</a:t>
            </a:r>
            <a:r>
              <a:rPr lang="pt-BR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Amostras são rejeitadas ou modificadas para forçar os momentos de certas funções das amostras serem iguais a da distribuição dos dados.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Parecido com </a:t>
            </a:r>
            <a:r>
              <a:rPr lang="pt-BR" sz="2400" i="1" dirty="0"/>
              <a:t>moment maching</a:t>
            </a:r>
            <a:r>
              <a:rPr lang="pt-BR" sz="2400" dirty="0"/>
              <a:t>, porém o ABC modifica diretamente as amostras em vez de contruir um modelo inteiro para isso.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92516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20.14 Evaluating Generative Models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55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32157-78FF-46F8-AF91-8C0ED2C88C63}"/>
              </a:ext>
            </a:extLst>
          </p:cNvPr>
          <p:cNvSpPr txBox="1"/>
          <p:nvPr/>
        </p:nvSpPr>
        <p:spPr>
          <a:xfrm>
            <a:off x="678180" y="1378089"/>
            <a:ext cx="114170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Não são tão diretos quanto as medidas de desempenho de modelos supervisionados.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Por exemplo, se compararmos dois modelos </a:t>
            </a:r>
            <a:r>
              <a:rPr lang="pt-BR" sz="2400" b="1" dirty="0"/>
              <a:t>A</a:t>
            </a:r>
            <a:r>
              <a:rPr lang="pt-BR" sz="2400" dirty="0"/>
              <a:t> e </a:t>
            </a:r>
            <a:r>
              <a:rPr lang="pt-BR" sz="2400" b="1" dirty="0"/>
              <a:t>B</a:t>
            </a:r>
            <a:r>
              <a:rPr lang="pt-BR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/>
              <a:t>A </a:t>
            </a:r>
            <a:r>
              <a:rPr lang="pt-BR" sz="2400" dirty="0"/>
              <a:t>possui um limite inferior para a sua </a:t>
            </a:r>
            <a:r>
              <a:rPr lang="pt-BR" sz="2400" i="1" dirty="0"/>
              <a:t>likelihood</a:t>
            </a:r>
            <a:r>
              <a:rPr lang="pt-BR" sz="2400" dirty="0"/>
              <a:t> dos dados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/>
              <a:t>B</a:t>
            </a:r>
            <a:r>
              <a:rPr lang="pt-BR" sz="2400" dirty="0"/>
              <a:t> possui uma estimativa estocástica direta da </a:t>
            </a:r>
            <a:r>
              <a:rPr lang="pt-BR" sz="2400" i="1" dirty="0"/>
              <a:t>likelihood </a:t>
            </a:r>
            <a:r>
              <a:rPr lang="pt-BR" sz="2400" dirty="0"/>
              <a:t>e dos dados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Se Medida de </a:t>
            </a:r>
            <a:r>
              <a:rPr lang="pt-BR" sz="2400" b="1" dirty="0"/>
              <a:t>B</a:t>
            </a:r>
            <a:r>
              <a:rPr lang="pt-BR" sz="2400" dirty="0"/>
              <a:t> &gt; Medida de</a:t>
            </a:r>
            <a:r>
              <a:rPr lang="pt-BR" sz="2400" b="1" dirty="0"/>
              <a:t> A</a:t>
            </a:r>
            <a:r>
              <a:rPr lang="pt-BR" sz="2400" dirty="0"/>
              <a:t>, não se pode falar precisamente qual dos dois modelos é o melhor.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Nesse caso pode-se testar os modelos diretamente numa tarefa requerida.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As vezes precisa-se de                               , outro problema pois a função de partição pode ser complicada de estimar (lembrem do capítulo 18).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Mudanças no pré-processamento dos dados mudam radicalmente a </a:t>
            </a:r>
            <a:r>
              <a:rPr lang="pt-BR" sz="2400" i="1" dirty="0"/>
              <a:t>likelihood</a:t>
            </a:r>
            <a:r>
              <a:rPr lang="pt-BR" sz="2400" dirty="0"/>
              <a:t> dos dados: MNIST com valores contínuos ou com valores binarizados possuem escalas completamente diferentes.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F1AAA-7CB4-4145-97F1-7BEF3577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977" y="3960403"/>
            <a:ext cx="2039303" cy="4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6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20.14 Evaluating Generative Models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56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32157-78FF-46F8-AF91-8C0ED2C88C63}"/>
              </a:ext>
            </a:extLst>
          </p:cNvPr>
          <p:cNvSpPr txBox="1"/>
          <p:nvPr/>
        </p:nvSpPr>
        <p:spPr>
          <a:xfrm>
            <a:off x="678180" y="1378089"/>
            <a:ext cx="11417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Inspeção visual pode ser problemática dada a chance do modelo reproduzir o conjunto de treino; um modo de detecção é procurar as vizinhas das amostras geradas no conjunto de treino.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modelo pode esquecer alguns modos da distribuição, porém o humano inspecionando não conseguirá lembrar se ele viu todos os sub-tipos de objetos que deveria ver – de 100 classes, o modelo pode ter ignorado 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As vezes a </a:t>
            </a:r>
            <a:r>
              <a:rPr lang="pt-BR" sz="2400" i="1" dirty="0"/>
              <a:t>likelihood</a:t>
            </a:r>
            <a:r>
              <a:rPr lang="pt-BR" sz="2400" dirty="0"/>
              <a:t> não ser confiável: no MNIST o modelo pode alocar arbitrariamente baixa variancia para pixels que nunca mudam (fundo preto) – constituindo um fonte ilimitada de </a:t>
            </a:r>
            <a:r>
              <a:rPr lang="pt-BR" sz="2400" i="1" dirty="0"/>
              <a:t>likelihood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Theis et al. (2015) argumentam que a métrica deve encaixar no uso, mesmo assim diversos problemas ainda continuam, tornando um sub-campo ativo de pesquisa dentro da comunidade de modelos generativos.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9897-7715-4F52-87A8-80363983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08" y="6000496"/>
            <a:ext cx="2978785" cy="550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DCEBA-DD17-4153-9E5B-0E772779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47" y="5990609"/>
            <a:ext cx="3072238" cy="548303"/>
          </a:xfrm>
          <a:prstGeom prst="rect">
            <a:avLst/>
          </a:prstGeom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5A0581B-6658-4CC6-AFDD-B175F9AB87AF}"/>
              </a:ext>
            </a:extLst>
          </p:cNvPr>
          <p:cNvSpPr/>
          <p:nvPr/>
        </p:nvSpPr>
        <p:spPr>
          <a:xfrm>
            <a:off x="5191760" y="6051550"/>
            <a:ext cx="1544320" cy="4413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6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/>
              <a:t>20.15 Conclusion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57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B39AA-F349-4A8E-8F70-5CE82AF73F60}"/>
              </a:ext>
            </a:extLst>
          </p:cNvPr>
          <p:cNvSpPr txBox="1"/>
          <p:nvPr/>
        </p:nvSpPr>
        <p:spPr>
          <a:xfrm>
            <a:off x="678180" y="1378089"/>
            <a:ext cx="114170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Último capítulo extenso e que utiliza muitos conceitos anteriores: capítulo 16, 17, 18 e 19 no mínimo.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Modelos generativos são uma ótima forma de construir modelos que entendem o mundo como apresentado via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Responde perguntas sobre inferência e representação.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Gera dados novos, criando contingência, ou até certa forma de criatividade primitiva.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cognição é teorizada em ter profundas conexões com modelos probabilísticos generativos (vide o </a:t>
            </a:r>
            <a:r>
              <a:rPr lang="pt-BR" sz="2400" i="1" dirty="0"/>
              <a:t>free energy principle/predictive processing</a:t>
            </a:r>
            <a:r>
              <a:rPr lang="pt-BR" sz="2400" dirty="0"/>
              <a:t>). Portanto, avanços nesse campo são os que mais possuem chance de avançar o campo de Inteligência Artificial como um todo.</a:t>
            </a:r>
          </a:p>
        </p:txBody>
      </p:sp>
    </p:spTree>
    <p:extLst>
      <p:ext uri="{BB962C8B-B14F-4D97-AF65-F5344CB8AC3E}">
        <p14:creationId xmlns:p14="http://schemas.microsoft.com/office/powerpoint/2010/main" val="20848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AC0D-14EB-4DA9-8206-4CD9ECCF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7240" cy="1325563"/>
          </a:xfrm>
        </p:spPr>
        <p:txBody>
          <a:bodyPr>
            <a:normAutofit/>
          </a:bodyPr>
          <a:lstStyle/>
          <a:p>
            <a:r>
              <a:rPr lang="en-US" dirty="0" err="1"/>
              <a:t>Referências</a:t>
            </a:r>
            <a:r>
              <a:rPr lang="en-US" dirty="0"/>
              <a:t>: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78F6-E567-478B-8062-CDE2CE6B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58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89AAF-FA1E-47DB-B23B-F7F6B0789544}"/>
              </a:ext>
            </a:extLst>
          </p:cNvPr>
          <p:cNvSpPr txBox="1"/>
          <p:nvPr/>
        </p:nvSpPr>
        <p:spPr>
          <a:xfrm>
            <a:off x="678180" y="1378089"/>
            <a:ext cx="114170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Livro Deep Learning, Bengio (2016).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Todas referências internas ao capítulo 20 acabam por ser relevantes. Incluindo todas as imagens utilizadas. As exceções possuem referências incluídas.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Bengio et al. (2013c)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Bengio et al., (2014)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Sohl-Dickstein et al. (2015)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Lee, (2009)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Bornschein et al., (2015)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Bornschein and Bengio, (2015)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Theis et al. (2015)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free-energy principle: a unified brain theory? (</a:t>
            </a:r>
            <a:r>
              <a:rPr lang="en-US" sz="2400" dirty="0" err="1"/>
              <a:t>Friston</a:t>
            </a:r>
            <a:r>
              <a:rPr lang="en-US" sz="2400" dirty="0"/>
              <a:t>).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410557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20.1 Boltzmann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66392" cy="5022850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Aprendizado: o modelo possui função de partição intratável, portanto devem ser usados os métodos do Capítulo 18. Especialmente os métodos de Maximum Likelihood.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/>
              <a:t>Inicialize os pesos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/>
              <a:t>Deixe a rede “rodar” para obter amostras do estado simuladas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/>
              <a:t>Compute o gradiente e atualize os pesos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000" dirty="0"/>
              <a:t>Itere mais uma vez</a:t>
            </a:r>
          </a:p>
          <a:p>
            <a:r>
              <a:rPr lang="pt-BR" sz="2400" dirty="0"/>
              <a:t>Aplica uma forma de aprendizado local: Hebbian; o novo valor de um peso depende apenas das estatísticas das unidades envolvidas.</a:t>
            </a:r>
          </a:p>
          <a:p>
            <a:endParaRPr lang="pt-B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43AA9-D2B5-4C58-9917-2F8A6EE5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539" y="2043386"/>
            <a:ext cx="264795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9C568-0349-431F-9696-E5F22D74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426" y="1168400"/>
            <a:ext cx="3000375" cy="6572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DCF4A4-2256-426C-B2AC-12B4F6E9DF64}"/>
              </a:ext>
            </a:extLst>
          </p:cNvPr>
          <p:cNvCxnSpPr/>
          <p:nvPr/>
        </p:nvCxnSpPr>
        <p:spPr>
          <a:xfrm flipV="1">
            <a:off x="8657732" y="1707603"/>
            <a:ext cx="94593" cy="433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0A22DE6-B8FC-40A5-BC71-105B4B34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410" y="1235074"/>
            <a:ext cx="1419225" cy="5238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B37962-F682-4D58-A2A5-5241D378D114}"/>
              </a:ext>
            </a:extLst>
          </p:cNvPr>
          <p:cNvCxnSpPr>
            <a:stCxn id="8" idx="2"/>
          </p:cNvCxnSpPr>
          <p:nvPr/>
        </p:nvCxnSpPr>
        <p:spPr>
          <a:xfrm>
            <a:off x="6834023" y="1758949"/>
            <a:ext cx="57971" cy="65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5F5C8-30C6-4991-8216-5425DC824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898" y="3058917"/>
            <a:ext cx="4918594" cy="53831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53DEF-7442-45CD-A31B-A022491E11ED}"/>
              </a:ext>
            </a:extLst>
          </p:cNvPr>
          <p:cNvCxnSpPr/>
          <p:nvPr/>
        </p:nvCxnSpPr>
        <p:spPr>
          <a:xfrm>
            <a:off x="8397601" y="2771775"/>
            <a:ext cx="1008993" cy="10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F381DA-9D7F-431C-9B6A-5175AD04CE1F}"/>
              </a:ext>
            </a:extLst>
          </p:cNvPr>
          <p:cNvSpPr txBox="1"/>
          <p:nvPr/>
        </p:nvSpPr>
        <p:spPr>
          <a:xfrm>
            <a:off x="9488050" y="2689585"/>
            <a:ext cx="20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Função de partição</a:t>
            </a:r>
          </a:p>
        </p:txBody>
      </p:sp>
      <p:pic>
        <p:nvPicPr>
          <p:cNvPr id="1026" name="Picture 2" descr="Image result for boltzmann machine">
            <a:extLst>
              <a:ext uri="{FF2B5EF4-FFF2-40B4-BE49-F238E27FC236}">
                <a16:creationId xmlns:a16="http://schemas.microsoft.com/office/drawing/2014/main" id="{927B96F5-866D-4E86-85DD-9A66E134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39" y="3686175"/>
            <a:ext cx="5063044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D12998-ACB8-4135-A343-C4446A152D78}"/>
              </a:ext>
            </a:extLst>
          </p:cNvPr>
          <p:cNvCxnSpPr/>
          <p:nvPr/>
        </p:nvCxnSpPr>
        <p:spPr>
          <a:xfrm flipH="1" flipV="1">
            <a:off x="6487510" y="3429000"/>
            <a:ext cx="165538" cy="100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FC783-0E9F-4122-B863-EB996A9E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9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513AFB-1BC7-4A28-A2C0-C95DCB4F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51" y="1116995"/>
            <a:ext cx="4359987" cy="2884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20.2 Restricted Boltzmann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59987" cy="4351338"/>
          </a:xfrm>
        </p:spPr>
        <p:txBody>
          <a:bodyPr>
            <a:normAutofit/>
          </a:bodyPr>
          <a:lstStyle/>
          <a:p>
            <a:r>
              <a:rPr lang="pt-BR" sz="2400" dirty="0"/>
              <a:t>As RBMs são modelos probabilísticos estruturados com ligações não direcionadas, possuindo </a:t>
            </a:r>
          </a:p>
          <a:p>
            <a:pPr lvl="1"/>
            <a:r>
              <a:rPr lang="pt-BR" sz="2000" dirty="0"/>
              <a:t>uma camada de variáveis latentes</a:t>
            </a:r>
          </a:p>
          <a:p>
            <a:pPr lvl="1"/>
            <a:r>
              <a:rPr lang="pt-BR" sz="2000" dirty="0"/>
              <a:t>uma camada de variáveis vísiveis </a:t>
            </a:r>
          </a:p>
          <a:p>
            <a:pPr lvl="1"/>
            <a:r>
              <a:rPr lang="pt-BR" sz="2000" dirty="0"/>
              <a:t>não possui ligação dentro das camadas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8710448" y="400129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RBM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C1A847-63CC-43A3-891A-0BB66C418945}"/>
              </a:ext>
            </a:extLst>
          </p:cNvPr>
          <p:cNvCxnSpPr/>
          <p:nvPr/>
        </p:nvCxnSpPr>
        <p:spPr>
          <a:xfrm flipV="1">
            <a:off x="5198186" y="2194957"/>
            <a:ext cx="1716276" cy="115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F2503F-8D1D-4703-B0EF-7146983C6E08}"/>
              </a:ext>
            </a:extLst>
          </p:cNvPr>
          <p:cNvCxnSpPr/>
          <p:nvPr/>
        </p:nvCxnSpPr>
        <p:spPr>
          <a:xfrm flipV="1">
            <a:off x="5108028" y="3531476"/>
            <a:ext cx="2270234" cy="181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26761453-0E53-431E-93CD-B13A965CBB3C}"/>
              </a:ext>
            </a:extLst>
          </p:cNvPr>
          <p:cNvCxnSpPr>
            <a:cxnSpLocks/>
          </p:cNvCxnSpPr>
          <p:nvPr/>
        </p:nvCxnSpPr>
        <p:spPr>
          <a:xfrm flipV="1">
            <a:off x="4753303" y="3622128"/>
            <a:ext cx="3677307" cy="514103"/>
          </a:xfrm>
          <a:prstGeom prst="curvedConnector3">
            <a:avLst>
              <a:gd name="adj1" fmla="val 995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FB96D6C-B13A-4F4E-94EF-C4CA6E13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58" y="5056023"/>
            <a:ext cx="4359987" cy="7446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10A5C3-16CA-4E10-8F7A-D3ABB254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92" y="4625811"/>
            <a:ext cx="4133850" cy="590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2C3CF6-755D-4CA2-9B66-65EA42472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992" y="5660778"/>
            <a:ext cx="3543300" cy="100965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2E43AB-38E3-458B-8327-EF44C88A7B79}"/>
              </a:ext>
            </a:extLst>
          </p:cNvPr>
          <p:cNvCxnSpPr>
            <a:endCxn id="32" idx="1"/>
          </p:cNvCxnSpPr>
          <p:nvPr/>
        </p:nvCxnSpPr>
        <p:spPr>
          <a:xfrm flipV="1">
            <a:off x="5565228" y="4921086"/>
            <a:ext cx="609764" cy="29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E496AE-71B5-4A45-9C57-0FCB35E4A2F7}"/>
              </a:ext>
            </a:extLst>
          </p:cNvPr>
          <p:cNvCxnSpPr/>
          <p:nvPr/>
        </p:nvCxnSpPr>
        <p:spPr>
          <a:xfrm>
            <a:off x="4453759" y="5660778"/>
            <a:ext cx="1789386" cy="39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115C9F-A252-4E0E-BBF3-6391E1C6B851}"/>
              </a:ext>
            </a:extLst>
          </p:cNvPr>
          <p:cNvSpPr txBox="1"/>
          <p:nvPr/>
        </p:nvSpPr>
        <p:spPr>
          <a:xfrm>
            <a:off x="6591956" y="5502311"/>
            <a:ext cx="265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partição </a:t>
            </a:r>
            <a:r>
              <a:rPr lang="pt-BR" b="1" dirty="0"/>
              <a:t>intratável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9B85134-E148-4582-AC41-D528D97F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89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20.2 Restricted Boltzmann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98429" cy="4351338"/>
          </a:xfrm>
        </p:spPr>
        <p:txBody>
          <a:bodyPr>
            <a:normAutofit/>
          </a:bodyPr>
          <a:lstStyle/>
          <a:p>
            <a:r>
              <a:rPr lang="pt-BR" sz="2000" dirty="0"/>
              <a:t>Considere que v e h são variáveis binárias multidimensionais (RBMs podem ser extendidas para outra distribuições).</a:t>
            </a:r>
          </a:p>
          <a:p>
            <a:r>
              <a:rPr lang="pt-BR" sz="2000" dirty="0"/>
              <a:t>As condicionais são fatorizáveis dada a falta de conexões dentro das camadas.</a:t>
            </a:r>
          </a:p>
          <a:p>
            <a:r>
              <a:rPr lang="pt-BR" sz="2000" dirty="0"/>
              <a:t>Perceba que os v’s são constantes em relação a essa distribuição condicional.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13AFB-1BC7-4A28-A2C0-C95DCB4F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739" y="0"/>
            <a:ext cx="2774731" cy="1835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10529156" y="0"/>
            <a:ext cx="81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RBM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2BA1A-9E41-4457-8BAD-55426953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00" y="1793793"/>
            <a:ext cx="5271272" cy="2176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6323A-AADF-4009-874D-8374C0C2E9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68"/>
          <a:stretch/>
        </p:blipFill>
        <p:spPr>
          <a:xfrm>
            <a:off x="6855374" y="3970695"/>
            <a:ext cx="4278650" cy="17767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3D73FC-C2FA-49FC-85F9-1CC9C6016F66}"/>
              </a:ext>
            </a:extLst>
          </p:cNvPr>
          <p:cNvCxnSpPr>
            <a:cxnSpLocks/>
          </p:cNvCxnSpPr>
          <p:nvPr/>
        </p:nvCxnSpPr>
        <p:spPr>
          <a:xfrm>
            <a:off x="5194738" y="3429000"/>
            <a:ext cx="1048407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E295EB9E-3C6E-43CC-9C2F-9264A4601CE1}"/>
              </a:ext>
            </a:extLst>
          </p:cNvPr>
          <p:cNvSpPr/>
          <p:nvPr/>
        </p:nvSpPr>
        <p:spPr>
          <a:xfrm>
            <a:off x="6319346" y="3608717"/>
            <a:ext cx="536028" cy="9301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6E27E59-9DFB-4023-B760-418F610AF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879" y="5960326"/>
            <a:ext cx="1574802" cy="70952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D818C7-E0B7-4386-AF21-C348452CF369}"/>
              </a:ext>
            </a:extLst>
          </p:cNvPr>
          <p:cNvCxnSpPr/>
          <p:nvPr/>
        </p:nvCxnSpPr>
        <p:spPr>
          <a:xfrm>
            <a:off x="7677807" y="5747492"/>
            <a:ext cx="391072" cy="42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B93823B2-AB65-46B2-8209-2DCD31E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7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CAC3-40CE-4FE0-B9D3-3AFE91B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600" dirty="0"/>
              <a:t>20.2 Restricted Boltzmann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5CE9-CCBE-4147-9E9C-2C38327F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98429" cy="4351338"/>
          </a:xfrm>
        </p:spPr>
        <p:txBody>
          <a:bodyPr>
            <a:normAutofit/>
          </a:bodyPr>
          <a:lstStyle/>
          <a:p>
            <a:r>
              <a:rPr lang="pt-BR" sz="2000" dirty="0"/>
              <a:t>Já se sabe que a condicional é fatorial em relação aos h então: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Similarmente pode-se obter a condicional em de v em relação à h: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13AFB-1BC7-4A28-A2C0-C95DCB4F3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739" y="0"/>
            <a:ext cx="2774731" cy="1835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E1BEB4-7EB5-43FD-8ED0-FF717D23E7B5}"/>
              </a:ext>
            </a:extLst>
          </p:cNvPr>
          <p:cNvSpPr txBox="1"/>
          <p:nvPr/>
        </p:nvSpPr>
        <p:spPr>
          <a:xfrm>
            <a:off x="10529156" y="0"/>
            <a:ext cx="81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RBM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AB9F1-5AB3-460F-A621-711DF9A7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759" y="1835591"/>
            <a:ext cx="5580993" cy="2305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BCD19-A89E-4EFC-91D5-4D0683EC9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759" y="4140977"/>
            <a:ext cx="5115910" cy="957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5F9DD-9C04-4A16-820B-47D889906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481" y="5098500"/>
            <a:ext cx="5019675" cy="12001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C211C0-6F2C-409F-90D8-9FE7555A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83489-0FD9-4273-B2B9-A8A56628C67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0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4325</Words>
  <Application>Microsoft Office PowerPoint</Application>
  <PresentationFormat>Widescreen</PresentationFormat>
  <Paragraphs>446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Deep Generative Models Capítulo 20</vt:lpstr>
      <vt:lpstr>Sumário</vt:lpstr>
      <vt:lpstr>O que são?</vt:lpstr>
      <vt:lpstr>Por que estudar modelos generativos?</vt:lpstr>
      <vt:lpstr>20.1 Boltzmann Machines</vt:lpstr>
      <vt:lpstr>20.1 Boltzmann Machines</vt:lpstr>
      <vt:lpstr>20.2 Restricted Boltzmann Machines</vt:lpstr>
      <vt:lpstr>20.2 Restricted Boltzmann Machines</vt:lpstr>
      <vt:lpstr>20.2 Restricted Boltzmann Machines</vt:lpstr>
      <vt:lpstr>20.2 Restricted Boltzmann Machines</vt:lpstr>
      <vt:lpstr>20.3 Deep Belief Networks</vt:lpstr>
      <vt:lpstr>20.3 Deep Belief Networks</vt:lpstr>
      <vt:lpstr>20.3 Deep Belief Networks</vt:lpstr>
      <vt:lpstr>20.3 Deep Belief Networks</vt:lpstr>
      <vt:lpstr>20.3 Deep Belief Networks</vt:lpstr>
      <vt:lpstr>20.4 Deep Boltzmann Machines</vt:lpstr>
      <vt:lpstr>20.4 Deep Boltzmann Machines</vt:lpstr>
      <vt:lpstr>20.4 DBM</vt:lpstr>
      <vt:lpstr>20.4 Deep Boltzmann Machines</vt:lpstr>
      <vt:lpstr>PowerPoint Presentation</vt:lpstr>
      <vt:lpstr>20.4 Deep Boltzmann Machines</vt:lpstr>
      <vt:lpstr>Algoritmo 20.1: SML variacional para treinamento de uma DBM com duas camadas latentes</vt:lpstr>
      <vt:lpstr>PowerPoint Presentation</vt:lpstr>
      <vt:lpstr>20.4 Deep Boltzmann Machines</vt:lpstr>
      <vt:lpstr>20.4 Deep Boltzmann Machines</vt:lpstr>
      <vt:lpstr>Recapitulando as diferenças entre DBN, RBM e DBM</vt:lpstr>
      <vt:lpstr>20.5 Boltzmann Machines for Real-Valued Data</vt:lpstr>
      <vt:lpstr>20.5 Boltzmann Machines for Real-Valued Data</vt:lpstr>
      <vt:lpstr>PowerPoint Presentation</vt:lpstr>
      <vt:lpstr>PowerPoint Presentation</vt:lpstr>
      <vt:lpstr>PowerPoint Presentation</vt:lpstr>
      <vt:lpstr>20.6 Convolutional Boltzmann Machines</vt:lpstr>
      <vt:lpstr>20.7 Boltzmann Machines for Structured or Sequential Outputs</vt:lpstr>
      <vt:lpstr>20.8 Other Boltzmann Machines</vt:lpstr>
      <vt:lpstr>20.9 Back-Propagation through Random Operations</vt:lpstr>
      <vt:lpstr>20.9 Back-Propagation through Random Operations</vt:lpstr>
      <vt:lpstr>20.9 Back-Propagation through Random Operations</vt:lpstr>
      <vt:lpstr>20.10 Directed Generative Nets</vt:lpstr>
      <vt:lpstr>20.10.1 Sigmoid Belief Networks</vt:lpstr>
      <vt:lpstr>20.10.2 Diﬀerentiable Generator Networks</vt:lpstr>
      <vt:lpstr>20.10.3 Variational Autoencoders</vt:lpstr>
      <vt:lpstr>20.10.3 Variational Autoencoders</vt:lpstr>
      <vt:lpstr>20.10.3 Variational Autoencoders</vt:lpstr>
      <vt:lpstr>20.10.4 Generative Adversarial Networks</vt:lpstr>
      <vt:lpstr>20.10.4 Generative Adversarial Networks</vt:lpstr>
      <vt:lpstr>20.10.5 Generative Moment Matching Networks</vt:lpstr>
      <vt:lpstr>20.10.6 Convolutional Generative Networks</vt:lpstr>
      <vt:lpstr>20.10.7 Auto-Regressive Networks</vt:lpstr>
      <vt:lpstr>20.10.8 Linear Auto-Regressive Networks</vt:lpstr>
      <vt:lpstr>20.10.9 Neural Auto-Regressive Networks</vt:lpstr>
      <vt:lpstr>20.10.10 NADE: neural auto-regressive density estimator</vt:lpstr>
      <vt:lpstr>20.11 Drawing Samples from Autoencoders</vt:lpstr>
      <vt:lpstr>20.12 Generative Stochastic Networks</vt:lpstr>
      <vt:lpstr>20.13 Other Generation Schemes</vt:lpstr>
      <vt:lpstr>20.14 Evaluating Generative Models</vt:lpstr>
      <vt:lpstr>20.14 Evaluating Generative Models</vt:lpstr>
      <vt:lpstr>20.15 Conclusion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Cesario</dc:creator>
  <cp:lastModifiedBy>Gabriel Cesario</cp:lastModifiedBy>
  <cp:revision>113</cp:revision>
  <dcterms:created xsi:type="dcterms:W3CDTF">2019-11-23T03:17:18Z</dcterms:created>
  <dcterms:modified xsi:type="dcterms:W3CDTF">2019-11-29T06:14:36Z</dcterms:modified>
</cp:coreProperties>
</file>